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62" r:id="rId2"/>
    <p:sldId id="464" r:id="rId3"/>
    <p:sldId id="466" r:id="rId4"/>
    <p:sldId id="467" r:id="rId5"/>
    <p:sldId id="470" r:id="rId6"/>
    <p:sldId id="468" r:id="rId7"/>
    <p:sldId id="469" r:id="rId8"/>
  </p:sldIdLst>
  <p:sldSz cx="1079976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4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A0CE"/>
    <a:srgbClr val="292D79"/>
    <a:srgbClr val="E0542E"/>
    <a:srgbClr val="F49645"/>
    <a:srgbClr val="898989"/>
    <a:srgbClr val="767676"/>
    <a:srgbClr val="8B8B8B"/>
    <a:srgbClr val="E5A2C0"/>
    <a:srgbClr val="D2E0D7"/>
    <a:srgbClr val="232A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74" autoAdjust="0"/>
    <p:restoredTop sz="77705" autoAdjust="0"/>
  </p:normalViewPr>
  <p:slideViewPr>
    <p:cSldViewPr snapToGrid="0" snapToObjects="1">
      <p:cViewPr varScale="1">
        <p:scale>
          <a:sx n="90" d="100"/>
          <a:sy n="90" d="100"/>
        </p:scale>
        <p:origin x="448" y="200"/>
      </p:cViewPr>
      <p:guideLst>
        <p:guide orient="horz" pos="2160"/>
        <p:guide pos="3402"/>
      </p:guideLst>
    </p:cSldViewPr>
  </p:slideViewPr>
  <p:outlineViewPr>
    <p:cViewPr>
      <p:scale>
        <a:sx n="33" d="100"/>
        <a:sy n="33" d="100"/>
      </p:scale>
      <p:origin x="0" y="0"/>
    </p:cViewPr>
  </p:outlineViewPr>
  <p:notesTextViewPr>
    <p:cViewPr>
      <p:scale>
        <a:sx n="85" d="100"/>
        <a:sy n="8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F62C6-6AC5-A54E-B3FC-8DB796CDE6D5}" type="datetimeFigureOut">
              <a:rPr lang="en-US" smtClean="0"/>
              <a:t>7/12/21</a:t>
            </a:fld>
            <a:endParaRPr lang="en-US"/>
          </a:p>
        </p:txBody>
      </p:sp>
      <p:sp>
        <p:nvSpPr>
          <p:cNvPr id="4" name="Slide Image Placeholder 3"/>
          <p:cNvSpPr>
            <a:spLocks noGrp="1" noRot="1" noChangeAspect="1"/>
          </p:cNvSpPr>
          <p:nvPr>
            <p:ph type="sldImg" idx="2"/>
          </p:nvPr>
        </p:nvSpPr>
        <p:spPr>
          <a:xfrm>
            <a:off x="998538" y="1143000"/>
            <a:ext cx="48609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30F73E-55F2-5F46-B861-39375AE4706B}" type="slidenum">
              <a:rPr lang="en-US" smtClean="0"/>
              <a:t>‹#›</a:t>
            </a:fld>
            <a:endParaRPr lang="en-US"/>
          </a:p>
        </p:txBody>
      </p:sp>
    </p:spTree>
    <p:extLst>
      <p:ext uri="{BB962C8B-B14F-4D97-AF65-F5344CB8AC3E}">
        <p14:creationId xmlns:p14="http://schemas.microsoft.com/office/powerpoint/2010/main" val="2308514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RS" dirty="0"/>
          </a:p>
        </p:txBody>
      </p:sp>
      <p:sp>
        <p:nvSpPr>
          <p:cNvPr id="4" name="Slide Number Placeholder 3"/>
          <p:cNvSpPr>
            <a:spLocks noGrp="1"/>
          </p:cNvSpPr>
          <p:nvPr>
            <p:ph type="sldNum" sz="quarter" idx="5"/>
          </p:nvPr>
        </p:nvSpPr>
        <p:spPr/>
        <p:txBody>
          <a:bodyPr/>
          <a:lstStyle/>
          <a:p>
            <a:fld id="{8330F73E-55F2-5F46-B861-39375AE4706B}" type="slidenum">
              <a:rPr lang="en-US" smtClean="0"/>
              <a:t>1</a:t>
            </a:fld>
            <a:endParaRPr lang="en-US"/>
          </a:p>
        </p:txBody>
      </p:sp>
    </p:spTree>
    <p:extLst>
      <p:ext uri="{BB962C8B-B14F-4D97-AF65-F5344CB8AC3E}">
        <p14:creationId xmlns:p14="http://schemas.microsoft.com/office/powerpoint/2010/main" val="1016773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RS" dirty="0"/>
          </a:p>
        </p:txBody>
      </p:sp>
      <p:sp>
        <p:nvSpPr>
          <p:cNvPr id="4" name="Slide Number Placeholder 3"/>
          <p:cNvSpPr>
            <a:spLocks noGrp="1"/>
          </p:cNvSpPr>
          <p:nvPr>
            <p:ph type="sldNum" sz="quarter" idx="5"/>
          </p:nvPr>
        </p:nvSpPr>
        <p:spPr/>
        <p:txBody>
          <a:bodyPr/>
          <a:lstStyle/>
          <a:p>
            <a:fld id="{8330F73E-55F2-5F46-B861-39375AE4706B}" type="slidenum">
              <a:rPr lang="en-US" smtClean="0"/>
              <a:t>2</a:t>
            </a:fld>
            <a:endParaRPr lang="en-US"/>
          </a:p>
        </p:txBody>
      </p:sp>
    </p:spTree>
    <p:extLst>
      <p:ext uri="{BB962C8B-B14F-4D97-AF65-F5344CB8AC3E}">
        <p14:creationId xmlns:p14="http://schemas.microsoft.com/office/powerpoint/2010/main" val="3319018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RS" dirty="0"/>
          </a:p>
        </p:txBody>
      </p:sp>
      <p:sp>
        <p:nvSpPr>
          <p:cNvPr id="4" name="Slide Number Placeholder 3"/>
          <p:cNvSpPr>
            <a:spLocks noGrp="1"/>
          </p:cNvSpPr>
          <p:nvPr>
            <p:ph type="sldNum" sz="quarter" idx="5"/>
          </p:nvPr>
        </p:nvSpPr>
        <p:spPr/>
        <p:txBody>
          <a:bodyPr/>
          <a:lstStyle/>
          <a:p>
            <a:fld id="{8330F73E-55F2-5F46-B861-39375AE4706B}" type="slidenum">
              <a:rPr lang="en-US" smtClean="0"/>
              <a:t>3</a:t>
            </a:fld>
            <a:endParaRPr lang="en-US"/>
          </a:p>
        </p:txBody>
      </p:sp>
    </p:spTree>
    <p:extLst>
      <p:ext uri="{BB962C8B-B14F-4D97-AF65-F5344CB8AC3E}">
        <p14:creationId xmlns:p14="http://schemas.microsoft.com/office/powerpoint/2010/main" val="308827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RS" b="0" dirty="0"/>
          </a:p>
        </p:txBody>
      </p:sp>
      <p:sp>
        <p:nvSpPr>
          <p:cNvPr id="4" name="Slide Number Placeholder 3"/>
          <p:cNvSpPr>
            <a:spLocks noGrp="1"/>
          </p:cNvSpPr>
          <p:nvPr>
            <p:ph type="sldNum" sz="quarter" idx="5"/>
          </p:nvPr>
        </p:nvSpPr>
        <p:spPr/>
        <p:txBody>
          <a:bodyPr/>
          <a:lstStyle/>
          <a:p>
            <a:fld id="{8330F73E-55F2-5F46-B861-39375AE4706B}" type="slidenum">
              <a:rPr lang="en-US" smtClean="0"/>
              <a:t>4</a:t>
            </a:fld>
            <a:endParaRPr lang="en-US"/>
          </a:p>
        </p:txBody>
      </p:sp>
    </p:spTree>
    <p:extLst>
      <p:ext uri="{BB962C8B-B14F-4D97-AF65-F5344CB8AC3E}">
        <p14:creationId xmlns:p14="http://schemas.microsoft.com/office/powerpoint/2010/main" val="241519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RS" b="0" dirty="0"/>
          </a:p>
        </p:txBody>
      </p:sp>
      <p:sp>
        <p:nvSpPr>
          <p:cNvPr id="4" name="Slide Number Placeholder 3"/>
          <p:cNvSpPr>
            <a:spLocks noGrp="1"/>
          </p:cNvSpPr>
          <p:nvPr>
            <p:ph type="sldNum" sz="quarter" idx="5"/>
          </p:nvPr>
        </p:nvSpPr>
        <p:spPr/>
        <p:txBody>
          <a:bodyPr/>
          <a:lstStyle/>
          <a:p>
            <a:fld id="{8330F73E-55F2-5F46-B861-39375AE4706B}" type="slidenum">
              <a:rPr lang="en-US" smtClean="0"/>
              <a:t>5</a:t>
            </a:fld>
            <a:endParaRPr lang="en-US"/>
          </a:p>
        </p:txBody>
      </p:sp>
    </p:spTree>
    <p:extLst>
      <p:ext uri="{BB962C8B-B14F-4D97-AF65-F5344CB8AC3E}">
        <p14:creationId xmlns:p14="http://schemas.microsoft.com/office/powerpoint/2010/main" val="2092454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RS" dirty="0"/>
          </a:p>
        </p:txBody>
      </p:sp>
      <p:sp>
        <p:nvSpPr>
          <p:cNvPr id="4" name="Slide Number Placeholder 3"/>
          <p:cNvSpPr>
            <a:spLocks noGrp="1"/>
          </p:cNvSpPr>
          <p:nvPr>
            <p:ph type="sldNum" sz="quarter" idx="5"/>
          </p:nvPr>
        </p:nvSpPr>
        <p:spPr/>
        <p:txBody>
          <a:bodyPr/>
          <a:lstStyle/>
          <a:p>
            <a:fld id="{8330F73E-55F2-5F46-B861-39375AE4706B}" type="slidenum">
              <a:rPr lang="en-US" smtClean="0"/>
              <a:t>6</a:t>
            </a:fld>
            <a:endParaRPr lang="en-US"/>
          </a:p>
        </p:txBody>
      </p:sp>
    </p:spTree>
    <p:extLst>
      <p:ext uri="{BB962C8B-B14F-4D97-AF65-F5344CB8AC3E}">
        <p14:creationId xmlns:p14="http://schemas.microsoft.com/office/powerpoint/2010/main" val="3687043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RS" dirty="0"/>
          </a:p>
        </p:txBody>
      </p:sp>
      <p:sp>
        <p:nvSpPr>
          <p:cNvPr id="4" name="Slide Number Placeholder 3"/>
          <p:cNvSpPr>
            <a:spLocks noGrp="1"/>
          </p:cNvSpPr>
          <p:nvPr>
            <p:ph type="sldNum" sz="quarter" idx="5"/>
          </p:nvPr>
        </p:nvSpPr>
        <p:spPr/>
        <p:txBody>
          <a:bodyPr/>
          <a:lstStyle/>
          <a:p>
            <a:fld id="{8330F73E-55F2-5F46-B861-39375AE4706B}" type="slidenum">
              <a:rPr lang="en-US" smtClean="0"/>
              <a:t>7</a:t>
            </a:fld>
            <a:endParaRPr lang="en-US"/>
          </a:p>
        </p:txBody>
      </p:sp>
    </p:spTree>
    <p:extLst>
      <p:ext uri="{BB962C8B-B14F-4D97-AF65-F5344CB8AC3E}">
        <p14:creationId xmlns:p14="http://schemas.microsoft.com/office/powerpoint/2010/main" val="3445054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9982" y="2130429"/>
            <a:ext cx="9179799" cy="1470025"/>
          </a:xfrm>
        </p:spPr>
        <p:txBody>
          <a:bodyPr/>
          <a:lstStyle/>
          <a:p>
            <a:r>
              <a:rPr lang="en-US"/>
              <a:t>Click to edit Master title style</a:t>
            </a:r>
          </a:p>
        </p:txBody>
      </p:sp>
      <p:sp>
        <p:nvSpPr>
          <p:cNvPr id="3" name="Subtitle 2"/>
          <p:cNvSpPr>
            <a:spLocks noGrp="1"/>
          </p:cNvSpPr>
          <p:nvPr>
            <p:ph type="subTitle" idx="1"/>
          </p:nvPr>
        </p:nvSpPr>
        <p:spPr>
          <a:xfrm>
            <a:off x="1619965" y="3886200"/>
            <a:ext cx="7559834" cy="1752600"/>
          </a:xfrm>
        </p:spPr>
        <p:txBody>
          <a:bodyPr/>
          <a:lstStyle>
            <a:lvl1pPr marL="0" indent="0" algn="ctr">
              <a:buNone/>
              <a:defRPr>
                <a:solidFill>
                  <a:schemeClr val="tx1">
                    <a:tint val="75000"/>
                  </a:schemeClr>
                </a:solidFill>
              </a:defRPr>
            </a:lvl1pPr>
            <a:lvl2pPr marL="457196" indent="0" algn="ctr">
              <a:buNone/>
              <a:defRPr>
                <a:solidFill>
                  <a:schemeClr val="tx1">
                    <a:tint val="75000"/>
                  </a:schemeClr>
                </a:solidFill>
              </a:defRPr>
            </a:lvl2pPr>
            <a:lvl3pPr marL="914392" indent="0" algn="ctr">
              <a:buNone/>
              <a:defRPr>
                <a:solidFill>
                  <a:schemeClr val="tx1">
                    <a:tint val="75000"/>
                  </a:schemeClr>
                </a:solidFill>
              </a:defRPr>
            </a:lvl3pPr>
            <a:lvl4pPr marL="1371589" indent="0" algn="ctr">
              <a:buNone/>
              <a:defRPr>
                <a:solidFill>
                  <a:schemeClr val="tx1">
                    <a:tint val="75000"/>
                  </a:schemeClr>
                </a:solidFill>
              </a:defRPr>
            </a:lvl4pPr>
            <a:lvl5pPr marL="1828785" indent="0" algn="ctr">
              <a:buNone/>
              <a:defRPr>
                <a:solidFill>
                  <a:schemeClr val="tx1">
                    <a:tint val="75000"/>
                  </a:schemeClr>
                </a:solidFill>
              </a:defRPr>
            </a:lvl5pPr>
            <a:lvl6pPr marL="2285981" indent="0" algn="ctr">
              <a:buNone/>
              <a:defRPr>
                <a:solidFill>
                  <a:schemeClr val="tx1">
                    <a:tint val="75000"/>
                  </a:schemeClr>
                </a:solidFill>
              </a:defRPr>
            </a:lvl6pPr>
            <a:lvl7pPr marL="2743177" indent="0" algn="ctr">
              <a:buNone/>
              <a:defRPr>
                <a:solidFill>
                  <a:schemeClr val="tx1">
                    <a:tint val="75000"/>
                  </a:schemeClr>
                </a:solidFill>
              </a:defRPr>
            </a:lvl7pPr>
            <a:lvl8pPr marL="3200373" indent="0" algn="ctr">
              <a:buNone/>
              <a:defRPr>
                <a:solidFill>
                  <a:schemeClr val="tx1">
                    <a:tint val="75000"/>
                  </a:schemeClr>
                </a:solidFill>
              </a:defRPr>
            </a:lvl8pPr>
            <a:lvl9pPr marL="365757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BFECD78-3C8E-49F2-8FAB-59489D168ABB}" type="datetimeFigureOut">
              <a:rPr lang="en-US" smtClean="0"/>
              <a:t>7/12/21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7/12/21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29829" y="274642"/>
            <a:ext cx="242994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9990" y="274642"/>
            <a:ext cx="7109844"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7/12/21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7/12/21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3106" y="4406904"/>
            <a:ext cx="9179799"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53106" y="2906713"/>
            <a:ext cx="9179799" cy="1500187"/>
          </a:xfrm>
        </p:spPr>
        <p:txBody>
          <a:bodyPr anchor="b"/>
          <a:lstStyle>
            <a:lvl1pPr marL="0" indent="0">
              <a:buNone/>
              <a:defRPr sz="2000">
                <a:solidFill>
                  <a:schemeClr val="tx1">
                    <a:tint val="75000"/>
                  </a:schemeClr>
                </a:solidFill>
              </a:defRPr>
            </a:lvl1pPr>
            <a:lvl2pPr marL="457196" indent="0">
              <a:buNone/>
              <a:defRPr sz="1800">
                <a:solidFill>
                  <a:schemeClr val="tx1">
                    <a:tint val="75000"/>
                  </a:schemeClr>
                </a:solidFill>
              </a:defRPr>
            </a:lvl2pPr>
            <a:lvl3pPr marL="914392" indent="0">
              <a:buNone/>
              <a:defRPr sz="1600">
                <a:solidFill>
                  <a:schemeClr val="tx1">
                    <a:tint val="75000"/>
                  </a:schemeClr>
                </a:solidFill>
              </a:defRPr>
            </a:lvl3pPr>
            <a:lvl4pPr marL="1371589" indent="0">
              <a:buNone/>
              <a:defRPr sz="1400">
                <a:solidFill>
                  <a:schemeClr val="tx1">
                    <a:tint val="75000"/>
                  </a:schemeClr>
                </a:solidFill>
              </a:defRPr>
            </a:lvl4pPr>
            <a:lvl5pPr marL="1828785" indent="0">
              <a:buNone/>
              <a:defRPr sz="1400">
                <a:solidFill>
                  <a:schemeClr val="tx1">
                    <a:tint val="75000"/>
                  </a:schemeClr>
                </a:solidFill>
              </a:defRPr>
            </a:lvl5pPr>
            <a:lvl6pPr marL="2285981" indent="0">
              <a:buNone/>
              <a:defRPr sz="1400">
                <a:solidFill>
                  <a:schemeClr val="tx1">
                    <a:tint val="75000"/>
                  </a:schemeClr>
                </a:solidFill>
              </a:defRPr>
            </a:lvl6pPr>
            <a:lvl7pPr marL="2743177" indent="0">
              <a:buNone/>
              <a:defRPr sz="1400">
                <a:solidFill>
                  <a:schemeClr val="tx1">
                    <a:tint val="75000"/>
                  </a:schemeClr>
                </a:solidFill>
              </a:defRPr>
            </a:lvl7pPr>
            <a:lvl8pPr marL="3200373" indent="0">
              <a:buNone/>
              <a:defRPr sz="1400">
                <a:solidFill>
                  <a:schemeClr val="tx1">
                    <a:tint val="75000"/>
                  </a:schemeClr>
                </a:solidFill>
              </a:defRPr>
            </a:lvl8pPr>
            <a:lvl9pPr marL="365757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7/12/21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9990" y="1600204"/>
            <a:ext cx="47698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89880" y="1600204"/>
            <a:ext cx="47698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ECD78-3C8E-49F2-8FAB-59489D168ABB}" type="datetimeFigureOut">
              <a:rPr lang="en-US" smtClean="0"/>
              <a:t>7/12/21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39988" y="1535113"/>
            <a:ext cx="4771771" cy="639762"/>
          </a:xfrm>
        </p:spPr>
        <p:txBody>
          <a:bodyPr anchor="b"/>
          <a:lstStyle>
            <a:lvl1pPr marL="0" indent="0">
              <a:buNone/>
              <a:defRPr sz="2400" b="1"/>
            </a:lvl1pPr>
            <a:lvl2pPr marL="457196" indent="0">
              <a:buNone/>
              <a:defRPr sz="2000" b="1"/>
            </a:lvl2pPr>
            <a:lvl3pPr marL="914392" indent="0">
              <a:buNone/>
              <a:defRPr sz="1800" b="1"/>
            </a:lvl3pPr>
            <a:lvl4pPr marL="1371589" indent="0">
              <a:buNone/>
              <a:defRPr sz="1600" b="1"/>
            </a:lvl4pPr>
            <a:lvl5pPr marL="1828785" indent="0">
              <a:buNone/>
              <a:defRPr sz="1600" b="1"/>
            </a:lvl5pPr>
            <a:lvl6pPr marL="2285981" indent="0">
              <a:buNone/>
              <a:defRPr sz="1600" b="1"/>
            </a:lvl6pPr>
            <a:lvl7pPr marL="2743177" indent="0">
              <a:buNone/>
              <a:defRPr sz="1600" b="1"/>
            </a:lvl7pPr>
            <a:lvl8pPr marL="3200373" indent="0">
              <a:buNone/>
              <a:defRPr sz="1600" b="1"/>
            </a:lvl8pPr>
            <a:lvl9pPr marL="3657570" indent="0">
              <a:buNone/>
              <a:defRPr sz="1600" b="1"/>
            </a:lvl9pPr>
          </a:lstStyle>
          <a:p>
            <a:pPr lvl="0"/>
            <a:r>
              <a:rPr lang="en-US"/>
              <a:t>Click to edit Master text styles</a:t>
            </a:r>
          </a:p>
        </p:txBody>
      </p:sp>
      <p:sp>
        <p:nvSpPr>
          <p:cNvPr id="4" name="Content Placeholder 3"/>
          <p:cNvSpPr>
            <a:spLocks noGrp="1"/>
          </p:cNvSpPr>
          <p:nvPr>
            <p:ph sz="half" idx="2"/>
          </p:nvPr>
        </p:nvSpPr>
        <p:spPr>
          <a:xfrm>
            <a:off x="539988" y="2174875"/>
            <a:ext cx="47717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486132" y="1535113"/>
            <a:ext cx="4773645" cy="639762"/>
          </a:xfrm>
        </p:spPr>
        <p:txBody>
          <a:bodyPr anchor="b"/>
          <a:lstStyle>
            <a:lvl1pPr marL="0" indent="0">
              <a:buNone/>
              <a:defRPr sz="2400" b="1"/>
            </a:lvl1pPr>
            <a:lvl2pPr marL="457196" indent="0">
              <a:buNone/>
              <a:defRPr sz="2000" b="1"/>
            </a:lvl2pPr>
            <a:lvl3pPr marL="914392" indent="0">
              <a:buNone/>
              <a:defRPr sz="1800" b="1"/>
            </a:lvl3pPr>
            <a:lvl4pPr marL="1371589" indent="0">
              <a:buNone/>
              <a:defRPr sz="1600" b="1"/>
            </a:lvl4pPr>
            <a:lvl5pPr marL="1828785" indent="0">
              <a:buNone/>
              <a:defRPr sz="1600" b="1"/>
            </a:lvl5pPr>
            <a:lvl6pPr marL="2285981" indent="0">
              <a:buNone/>
              <a:defRPr sz="1600" b="1"/>
            </a:lvl6pPr>
            <a:lvl7pPr marL="2743177" indent="0">
              <a:buNone/>
              <a:defRPr sz="1600" b="1"/>
            </a:lvl7pPr>
            <a:lvl8pPr marL="3200373" indent="0">
              <a:buNone/>
              <a:defRPr sz="1600" b="1"/>
            </a:lvl8pPr>
            <a:lvl9pPr marL="365757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486132" y="2174875"/>
            <a:ext cx="477364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FECD78-3C8E-49F2-8FAB-59489D168ABB}" type="datetimeFigureOut">
              <a:rPr lang="en-US" smtClean="0"/>
              <a:t>7/12/21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FECD78-3C8E-49F2-8FAB-59489D168ABB}" type="datetimeFigureOut">
              <a:rPr lang="en-US" smtClean="0"/>
              <a:t>7/12/21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7/12/21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9989" y="273050"/>
            <a:ext cx="35530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222407" y="273054"/>
            <a:ext cx="60373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9989" y="1435103"/>
            <a:ext cx="3553047" cy="4691063"/>
          </a:xfrm>
        </p:spPr>
        <p:txBody>
          <a:bodyPr/>
          <a:lstStyle>
            <a:lvl1pPr marL="0" indent="0">
              <a:buNone/>
              <a:defRPr sz="1400"/>
            </a:lvl1pPr>
            <a:lvl2pPr marL="457196" indent="0">
              <a:buNone/>
              <a:defRPr sz="1200"/>
            </a:lvl2pPr>
            <a:lvl3pPr marL="914392" indent="0">
              <a:buNone/>
              <a:defRPr sz="1000"/>
            </a:lvl3pPr>
            <a:lvl4pPr marL="1371589" indent="0">
              <a:buNone/>
              <a:defRPr sz="900"/>
            </a:lvl4pPr>
            <a:lvl5pPr marL="1828785" indent="0">
              <a:buNone/>
              <a:defRPr sz="900"/>
            </a:lvl5pPr>
            <a:lvl6pPr marL="2285981" indent="0">
              <a:buNone/>
              <a:defRPr sz="900"/>
            </a:lvl6pPr>
            <a:lvl7pPr marL="2743177" indent="0">
              <a:buNone/>
              <a:defRPr sz="900"/>
            </a:lvl7pPr>
            <a:lvl8pPr marL="3200373" indent="0">
              <a:buNone/>
              <a:defRPr sz="900"/>
            </a:lvl8pPr>
            <a:lvl9pPr marL="365757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7/12/21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6829" y="4800600"/>
            <a:ext cx="6479858"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116829" y="612775"/>
            <a:ext cx="6479858" cy="4114800"/>
          </a:xfrm>
        </p:spPr>
        <p:txBody>
          <a:bodyPr/>
          <a:lstStyle>
            <a:lvl1pPr marL="0" indent="0">
              <a:buNone/>
              <a:defRPr sz="3200"/>
            </a:lvl1pPr>
            <a:lvl2pPr marL="457196" indent="0">
              <a:buNone/>
              <a:defRPr sz="2800"/>
            </a:lvl2pPr>
            <a:lvl3pPr marL="914392" indent="0">
              <a:buNone/>
              <a:defRPr sz="2400"/>
            </a:lvl3pPr>
            <a:lvl4pPr marL="1371589" indent="0">
              <a:buNone/>
              <a:defRPr sz="2000"/>
            </a:lvl4pPr>
            <a:lvl5pPr marL="1828785" indent="0">
              <a:buNone/>
              <a:defRPr sz="2000"/>
            </a:lvl5pPr>
            <a:lvl6pPr marL="2285981" indent="0">
              <a:buNone/>
              <a:defRPr sz="2000"/>
            </a:lvl6pPr>
            <a:lvl7pPr marL="2743177" indent="0">
              <a:buNone/>
              <a:defRPr sz="2000"/>
            </a:lvl7pPr>
            <a:lvl8pPr marL="3200373" indent="0">
              <a:buNone/>
              <a:defRPr sz="2000"/>
            </a:lvl8pPr>
            <a:lvl9pPr marL="365757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116829" y="5367338"/>
            <a:ext cx="6479858" cy="804862"/>
          </a:xfrm>
        </p:spPr>
        <p:txBody>
          <a:bodyPr/>
          <a:lstStyle>
            <a:lvl1pPr marL="0" indent="0">
              <a:buNone/>
              <a:defRPr sz="1400"/>
            </a:lvl1pPr>
            <a:lvl2pPr marL="457196" indent="0">
              <a:buNone/>
              <a:defRPr sz="1200"/>
            </a:lvl2pPr>
            <a:lvl3pPr marL="914392" indent="0">
              <a:buNone/>
              <a:defRPr sz="1000"/>
            </a:lvl3pPr>
            <a:lvl4pPr marL="1371589" indent="0">
              <a:buNone/>
              <a:defRPr sz="900"/>
            </a:lvl4pPr>
            <a:lvl5pPr marL="1828785" indent="0">
              <a:buNone/>
              <a:defRPr sz="900"/>
            </a:lvl5pPr>
            <a:lvl6pPr marL="2285981" indent="0">
              <a:buNone/>
              <a:defRPr sz="900"/>
            </a:lvl6pPr>
            <a:lvl7pPr marL="2743177" indent="0">
              <a:buNone/>
              <a:defRPr sz="900"/>
            </a:lvl7pPr>
            <a:lvl8pPr marL="3200373" indent="0">
              <a:buNone/>
              <a:defRPr sz="900"/>
            </a:lvl8pPr>
            <a:lvl9pPr marL="365757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7/12/21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990" y="274638"/>
            <a:ext cx="9719787"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9990" y="1600204"/>
            <a:ext cx="9719787"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9988" y="6356354"/>
            <a:ext cx="2519945"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7/12/21</a:t>
            </a:fld>
            <a:endParaRPr lang="en-US"/>
          </a:p>
        </p:txBody>
      </p:sp>
      <p:sp>
        <p:nvSpPr>
          <p:cNvPr id="5" name="Footer Placeholder 4"/>
          <p:cNvSpPr>
            <a:spLocks noGrp="1"/>
          </p:cNvSpPr>
          <p:nvPr>
            <p:ph type="ftr" sz="quarter" idx="3"/>
          </p:nvPr>
        </p:nvSpPr>
        <p:spPr>
          <a:xfrm>
            <a:off x="3689921" y="6356354"/>
            <a:ext cx="341992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39831" y="6356354"/>
            <a:ext cx="251994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92" rtl="0" eaLnBrk="1" latinLnBrk="0" hangingPunct="1">
        <a:spcBef>
          <a:spcPct val="0"/>
        </a:spcBef>
        <a:buNone/>
        <a:defRPr sz="4400" kern="1200">
          <a:solidFill>
            <a:schemeClr val="tx1"/>
          </a:solidFill>
          <a:latin typeface="+mj-lt"/>
          <a:ea typeface="+mj-ea"/>
          <a:cs typeface="+mj-cs"/>
        </a:defRPr>
      </a:lvl1pPr>
    </p:titleStyle>
    <p:bodyStyle>
      <a:lvl1pPr marL="342897" indent="-342897" algn="l" defTabSz="914392"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44" indent="-285748" algn="l" defTabSz="914392"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91" indent="-228598" algn="l" defTabSz="914392"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87" indent="-228598" algn="l" defTabSz="91439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83" indent="-228598" algn="l" defTabSz="91439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79" indent="-228598" algn="l" defTabSz="91439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5" indent="-228598" algn="l" defTabSz="91439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72" indent="-228598" algn="l" defTabSz="91439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8" indent="-228598" algn="l" defTabSz="91439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92" rtl="0" eaLnBrk="1" latinLnBrk="0" hangingPunct="1">
        <a:defRPr sz="1800" kern="1200">
          <a:solidFill>
            <a:schemeClr val="tx1"/>
          </a:solidFill>
          <a:latin typeface="+mn-lt"/>
          <a:ea typeface="+mn-ea"/>
          <a:cs typeface="+mn-cs"/>
        </a:defRPr>
      </a:lvl1pPr>
      <a:lvl2pPr marL="457196" algn="l" defTabSz="914392" rtl="0" eaLnBrk="1" latinLnBrk="0" hangingPunct="1">
        <a:defRPr sz="1800" kern="1200">
          <a:solidFill>
            <a:schemeClr val="tx1"/>
          </a:solidFill>
          <a:latin typeface="+mn-lt"/>
          <a:ea typeface="+mn-ea"/>
          <a:cs typeface="+mn-cs"/>
        </a:defRPr>
      </a:lvl2pPr>
      <a:lvl3pPr marL="914392" algn="l" defTabSz="914392" rtl="0" eaLnBrk="1" latinLnBrk="0" hangingPunct="1">
        <a:defRPr sz="1800" kern="1200">
          <a:solidFill>
            <a:schemeClr val="tx1"/>
          </a:solidFill>
          <a:latin typeface="+mn-lt"/>
          <a:ea typeface="+mn-ea"/>
          <a:cs typeface="+mn-cs"/>
        </a:defRPr>
      </a:lvl3pPr>
      <a:lvl4pPr marL="1371589" algn="l" defTabSz="914392" rtl="0" eaLnBrk="1" latinLnBrk="0" hangingPunct="1">
        <a:defRPr sz="1800" kern="1200">
          <a:solidFill>
            <a:schemeClr val="tx1"/>
          </a:solidFill>
          <a:latin typeface="+mn-lt"/>
          <a:ea typeface="+mn-ea"/>
          <a:cs typeface="+mn-cs"/>
        </a:defRPr>
      </a:lvl4pPr>
      <a:lvl5pPr marL="1828785" algn="l" defTabSz="914392" rtl="0" eaLnBrk="1" latinLnBrk="0" hangingPunct="1">
        <a:defRPr sz="1800" kern="1200">
          <a:solidFill>
            <a:schemeClr val="tx1"/>
          </a:solidFill>
          <a:latin typeface="+mn-lt"/>
          <a:ea typeface="+mn-ea"/>
          <a:cs typeface="+mn-cs"/>
        </a:defRPr>
      </a:lvl5pPr>
      <a:lvl6pPr marL="2285981" algn="l" defTabSz="914392" rtl="0" eaLnBrk="1" latinLnBrk="0" hangingPunct="1">
        <a:defRPr sz="1800" kern="1200">
          <a:solidFill>
            <a:schemeClr val="tx1"/>
          </a:solidFill>
          <a:latin typeface="+mn-lt"/>
          <a:ea typeface="+mn-ea"/>
          <a:cs typeface="+mn-cs"/>
        </a:defRPr>
      </a:lvl6pPr>
      <a:lvl7pPr marL="2743177" algn="l" defTabSz="914392" rtl="0" eaLnBrk="1" latinLnBrk="0" hangingPunct="1">
        <a:defRPr sz="1800" kern="1200">
          <a:solidFill>
            <a:schemeClr val="tx1"/>
          </a:solidFill>
          <a:latin typeface="+mn-lt"/>
          <a:ea typeface="+mn-ea"/>
          <a:cs typeface="+mn-cs"/>
        </a:defRPr>
      </a:lvl7pPr>
      <a:lvl8pPr marL="3200373" algn="l" defTabSz="914392" rtl="0" eaLnBrk="1" latinLnBrk="0" hangingPunct="1">
        <a:defRPr sz="1800" kern="1200">
          <a:solidFill>
            <a:schemeClr val="tx1"/>
          </a:solidFill>
          <a:latin typeface="+mn-lt"/>
          <a:ea typeface="+mn-ea"/>
          <a:cs typeface="+mn-cs"/>
        </a:defRPr>
      </a:lvl8pPr>
      <a:lvl9pPr marL="3657570" algn="l" defTabSz="91439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cpj.org/campaigns/freethepress/" TargetMode="External"/><Relationship Id="rId3" Type="http://schemas.openxmlformats.org/officeDocument/2006/relationships/image" Target="../media/image1.png"/><Relationship Id="rId7" Type="http://schemas.openxmlformats.org/officeDocument/2006/relationships/hyperlink" Target="https://cpj.org/2020/02/cpj-safety-advisory-covering-the-coronavirus-outbr/"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pj.org/covid-19/" TargetMode="External"/><Relationship Id="rId5" Type="http://schemas.openxmlformats.org/officeDocument/2006/relationships/hyperlink" Target="https://cpj.org/reports/2020/12/record-number-journalists-jailed-imprisoned/" TargetMode="External"/><Relationship Id="rId4" Type="http://schemas.openxmlformats.org/officeDocument/2006/relationships/hyperlink" Target="https://cpj.org/data/killed/?status=Killed&amp;motiveConfirmed%5B%5D=Confirmed&amp;type%5B%5D=Journalist&amp;typeOfDeath%5B%5D=Crossfire&amp;start_year=1992&amp;end_year=2020&amp;group_by=yea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97644A-9E0D-CB40-9E12-ED1DAFD71742}"/>
              </a:ext>
            </a:extLst>
          </p:cNvPr>
          <p:cNvSpPr txBox="1">
            <a:spLocks/>
          </p:cNvSpPr>
          <p:nvPr/>
        </p:nvSpPr>
        <p:spPr>
          <a:xfrm>
            <a:off x="4029738" y="381003"/>
            <a:ext cx="6228906" cy="8718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dirty="0">
              <a:solidFill>
                <a:schemeClr val="bg1"/>
              </a:solidFill>
            </a:endParaRPr>
          </a:p>
        </p:txBody>
      </p:sp>
      <p:pic>
        <p:nvPicPr>
          <p:cNvPr id="12" name="Picture 11" descr="A picture containing text, sign&#10;&#10;Description automatically generated">
            <a:extLst>
              <a:ext uri="{FF2B5EF4-FFF2-40B4-BE49-F238E27FC236}">
                <a16:creationId xmlns:a16="http://schemas.microsoft.com/office/drawing/2014/main" id="{560C0B63-6C72-6542-AB18-D75DD4CCC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0" y="260427"/>
            <a:ext cx="2480194" cy="1113020"/>
          </a:xfrm>
          <a:prstGeom prst="rect">
            <a:avLst/>
          </a:prstGeom>
        </p:spPr>
      </p:pic>
      <p:sp>
        <p:nvSpPr>
          <p:cNvPr id="3" name="TextBox 2">
            <a:extLst>
              <a:ext uri="{FF2B5EF4-FFF2-40B4-BE49-F238E27FC236}">
                <a16:creationId xmlns:a16="http://schemas.microsoft.com/office/drawing/2014/main" id="{852BFBF9-7A83-3347-B2A7-FDD6C1B61957}"/>
              </a:ext>
            </a:extLst>
          </p:cNvPr>
          <p:cNvSpPr txBox="1"/>
          <p:nvPr/>
        </p:nvSpPr>
        <p:spPr>
          <a:xfrm>
            <a:off x="332580" y="1373447"/>
            <a:ext cx="10004116" cy="5416868"/>
          </a:xfrm>
          <a:prstGeom prst="rect">
            <a:avLst/>
          </a:prstGeom>
          <a:noFill/>
        </p:spPr>
        <p:txBody>
          <a:bodyPr wrap="square" rtlCol="0">
            <a:spAutoFit/>
          </a:bodyPr>
          <a:lstStyle/>
          <a:p>
            <a:endParaRPr lang="en-RS" dirty="0">
              <a:solidFill>
                <a:srgbClr val="292D79"/>
              </a:solidFill>
              <a:latin typeface="Alte DIN 1451 Mittelschrift" panose="020B0603020202020204" pitchFamily="34" charset="0"/>
            </a:endParaRPr>
          </a:p>
          <a:p>
            <a:pPr marL="285750" indent="-285750">
              <a:buFont typeface="Arial" panose="020B0604020202020204" pitchFamily="34" charset="0"/>
              <a:buChar char="•"/>
            </a:pPr>
            <a:r>
              <a:rPr lang="en-RS" sz="1600" dirty="0">
                <a:solidFill>
                  <a:srgbClr val="292D79"/>
                </a:solidFill>
                <a:latin typeface="Alte DIN 1451 Mittelschrift" panose="020B0603020202020204" pitchFamily="34" charset="0"/>
              </a:rPr>
              <a:t>G</a:t>
            </a:r>
            <a:r>
              <a:rPr lang="en-GB" sz="1600" dirty="0">
                <a:solidFill>
                  <a:srgbClr val="292D79"/>
                </a:solidFill>
                <a:latin typeface="Alte DIN 1451 Mittelschrift" panose="020B0603020202020204" pitchFamily="34" charset="0"/>
              </a:rPr>
              <a:t>l</a:t>
            </a:r>
            <a:r>
              <a:rPr lang="en-RS" sz="1600" dirty="0">
                <a:solidFill>
                  <a:srgbClr val="292D79"/>
                </a:solidFill>
                <a:latin typeface="Alte DIN 1451 Mittelschrift" panose="020B0603020202020204" pitchFamily="34" charset="0"/>
              </a:rPr>
              <a:t>obal Forum for Media Development GFMD- not-for-profit, international network of around 200 journalism support and media development organisations working across more than 70 countries.</a:t>
            </a:r>
          </a:p>
          <a:p>
            <a:pPr marL="285750" indent="-285750">
              <a:buFont typeface="Arial" panose="020B0604020202020204" pitchFamily="34" charset="0"/>
              <a:buChar char="•"/>
            </a:pPr>
            <a:endParaRPr lang="en-RS" sz="1600" dirty="0">
              <a:solidFill>
                <a:srgbClr val="292D79"/>
              </a:solidFill>
              <a:latin typeface="Alte DIN 1451 Mittelschrift" panose="020B0603020202020204" pitchFamily="34" charset="0"/>
            </a:endParaRPr>
          </a:p>
          <a:p>
            <a:pPr marL="285750" indent="-285750">
              <a:buFont typeface="Arial" panose="020B0604020202020204" pitchFamily="34" charset="0"/>
              <a:buChar char="•"/>
            </a:pPr>
            <a:r>
              <a:rPr lang="en-RS" sz="1600" dirty="0">
                <a:solidFill>
                  <a:srgbClr val="292D79"/>
                </a:solidFill>
                <a:latin typeface="Alte DIN 1451 Mittelschrift" panose="020B0603020202020204" pitchFamily="34" charset="0"/>
              </a:rPr>
              <a:t>GFMD’s core value is to support the creation and strengthening of journalism and free, independent, sustainable, and pluralistic news ecosystem. Public access to information and the free exchange of ideas are prerequisites for building “peaceful, accountable and inclusive societies” – the overarching aim of SDG 16. </a:t>
            </a:r>
          </a:p>
          <a:p>
            <a:pPr marL="285750" indent="-285750">
              <a:buFont typeface="Arial" panose="020B0604020202020204" pitchFamily="34" charset="0"/>
              <a:buChar char="•"/>
            </a:pPr>
            <a:endParaRPr lang="en-RS" sz="1600" dirty="0">
              <a:solidFill>
                <a:srgbClr val="292D79"/>
              </a:solidFill>
              <a:latin typeface="Alte DIN 1451 Mittelschrift" panose="020B0603020202020204" pitchFamily="34" charset="0"/>
            </a:endParaRPr>
          </a:p>
          <a:p>
            <a:pPr marL="742950" lvl="1" indent="-285750">
              <a:buFont typeface="Courier New" panose="02070309020205020404" pitchFamily="49" charset="0"/>
              <a:buChar char="o"/>
            </a:pPr>
            <a:r>
              <a:rPr lang="en-RS" sz="1600" b="1" dirty="0">
                <a:solidFill>
                  <a:srgbClr val="3CA0CE"/>
                </a:solidFill>
                <a:latin typeface="Alte DIN 1451 Mittelschrift" panose="020B0603020202020204" pitchFamily="34" charset="0"/>
              </a:rPr>
              <a:t>Target 16.10: Ensure public access to information and protect fundamental freedoms, in accordance with national legislation and international agreements.</a:t>
            </a:r>
            <a:r>
              <a:rPr lang="en-RS" sz="1600" dirty="0">
                <a:solidFill>
                  <a:srgbClr val="3CA0CE"/>
                </a:solidFill>
                <a:latin typeface="Alte DIN 1451 Mittelschrift" panose="020B0603020202020204" pitchFamily="34" charset="0"/>
              </a:rPr>
              <a:t> </a:t>
            </a:r>
          </a:p>
          <a:p>
            <a:pPr marL="285750" indent="-285750">
              <a:buFont typeface="Courier New" panose="02070309020205020404" pitchFamily="49" charset="0"/>
              <a:buChar char="o"/>
            </a:pPr>
            <a:endParaRPr lang="en-RS" sz="1600" dirty="0">
              <a:solidFill>
                <a:srgbClr val="3CA0CE"/>
              </a:solidFill>
              <a:latin typeface="Alte DIN 1451 Mittelschrift" panose="020B0603020202020204" pitchFamily="34" charset="0"/>
            </a:endParaRPr>
          </a:p>
          <a:p>
            <a:pPr marL="742950" lvl="1" indent="-285750">
              <a:buFont typeface="Courier New" panose="02070309020205020404" pitchFamily="49" charset="0"/>
              <a:buChar char="o"/>
            </a:pPr>
            <a:r>
              <a:rPr lang="en-GB" sz="1600" dirty="0">
                <a:solidFill>
                  <a:srgbClr val="3CA0CE"/>
                </a:solidFill>
                <a:latin typeface="Alte DIN 1451 Mittelschrift" panose="020B0603020202020204" pitchFamily="34" charset="0"/>
              </a:rPr>
              <a:t>Indicator 16.10.1: Number of verified cases of killing, kidnapping, enforced disappearance, arbitrary detention and torture of journalists, associated media personnel, trade unionists and human rights advocates in the previous 12 months.</a:t>
            </a:r>
          </a:p>
          <a:p>
            <a:pPr marL="285750" indent="-285750">
              <a:buFont typeface="Courier New" panose="02070309020205020404" pitchFamily="49" charset="0"/>
              <a:buChar char="o"/>
            </a:pPr>
            <a:endParaRPr lang="en-GB" dirty="0">
              <a:solidFill>
                <a:srgbClr val="3CA0CE"/>
              </a:solidFill>
              <a:latin typeface="Alte DIN 1451 Mittelschrift" panose="020B0603020202020204" pitchFamily="34" charset="0"/>
            </a:endParaRPr>
          </a:p>
          <a:p>
            <a:pPr marL="285750" indent="-285750">
              <a:buFont typeface="Arial" panose="020B0604020202020204" pitchFamily="34" charset="0"/>
              <a:buChar char="•"/>
            </a:pPr>
            <a:r>
              <a:rPr lang="en-RS" sz="1600" b="1" dirty="0">
                <a:solidFill>
                  <a:srgbClr val="292D79"/>
                </a:solidFill>
                <a:latin typeface="Alte DIN 1451 Mittelschrift" panose="020B0603020202020204" pitchFamily="34" charset="0"/>
              </a:rPr>
              <a:t>UNESCO observatory of killed journalists</a:t>
            </a:r>
          </a:p>
          <a:p>
            <a:r>
              <a:rPr lang="en-RS" sz="1600" dirty="0">
                <a:solidFill>
                  <a:srgbClr val="292D79"/>
                </a:solidFill>
                <a:latin typeface="Alte DIN 1451 Mittelschrift" panose="020B0603020202020204" pitchFamily="34" charset="0"/>
              </a:rPr>
              <a:t>A total of 62 journalists were killed in 2020 compared to 57 in 2019, with 65 per cent killed in non-conflict countries and territories. </a:t>
            </a:r>
            <a:r>
              <a:rPr lang="en-US" sz="1600" dirty="0">
                <a:solidFill>
                  <a:srgbClr val="292D79"/>
                </a:solidFill>
                <a:latin typeface="Alte DIN 1451 Mittelschrift" panose="020B0603020202020204" pitchFamily="34" charset="0"/>
              </a:rPr>
              <a:t>25 journalists killed so far in 2021. </a:t>
            </a:r>
            <a:endParaRPr lang="en-RS" sz="1600" dirty="0">
              <a:solidFill>
                <a:srgbClr val="292D79"/>
              </a:solidFill>
              <a:latin typeface="Alte DIN 1451 Mittelschrift" panose="020B0603020202020204" pitchFamily="34" charset="0"/>
            </a:endParaRPr>
          </a:p>
          <a:p>
            <a:pPr marL="285750" indent="-285750">
              <a:buFont typeface="Arial" panose="020B0604020202020204" pitchFamily="34" charset="0"/>
              <a:buChar char="•"/>
            </a:pPr>
            <a:endParaRPr lang="en-RS" dirty="0">
              <a:solidFill>
                <a:srgbClr val="292D79"/>
              </a:solidFill>
              <a:latin typeface="Alte DIN 1451 Mittelschrift" panose="020B0603020202020204" pitchFamily="34" charset="0"/>
            </a:endParaRPr>
          </a:p>
          <a:p>
            <a:endParaRPr lang="en-RS" dirty="0">
              <a:solidFill>
                <a:srgbClr val="292D79"/>
              </a:solidFill>
            </a:endParaRPr>
          </a:p>
          <a:p>
            <a:endParaRPr lang="en-RS" dirty="0">
              <a:solidFill>
                <a:srgbClr val="292D79"/>
              </a:solidFill>
            </a:endParaRPr>
          </a:p>
        </p:txBody>
      </p:sp>
    </p:spTree>
    <p:extLst>
      <p:ext uri="{BB962C8B-B14F-4D97-AF65-F5344CB8AC3E}">
        <p14:creationId xmlns:p14="http://schemas.microsoft.com/office/powerpoint/2010/main" val="102196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97644A-9E0D-CB40-9E12-ED1DAFD71742}"/>
              </a:ext>
            </a:extLst>
          </p:cNvPr>
          <p:cNvSpPr txBox="1">
            <a:spLocks/>
          </p:cNvSpPr>
          <p:nvPr/>
        </p:nvSpPr>
        <p:spPr>
          <a:xfrm>
            <a:off x="4029738" y="381003"/>
            <a:ext cx="6228906" cy="8718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dirty="0">
              <a:solidFill>
                <a:schemeClr val="bg1"/>
              </a:solidFill>
            </a:endParaRPr>
          </a:p>
        </p:txBody>
      </p:sp>
      <p:pic>
        <p:nvPicPr>
          <p:cNvPr id="12" name="Picture 11" descr="A picture containing text, sign&#10;&#10;Description automatically generated">
            <a:extLst>
              <a:ext uri="{FF2B5EF4-FFF2-40B4-BE49-F238E27FC236}">
                <a16:creationId xmlns:a16="http://schemas.microsoft.com/office/drawing/2014/main" id="{560C0B63-6C72-6542-AB18-D75DD4CCC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0" y="260427"/>
            <a:ext cx="2480194" cy="1113020"/>
          </a:xfrm>
          <a:prstGeom prst="rect">
            <a:avLst/>
          </a:prstGeom>
        </p:spPr>
      </p:pic>
      <p:sp>
        <p:nvSpPr>
          <p:cNvPr id="3" name="TextBox 2">
            <a:extLst>
              <a:ext uri="{FF2B5EF4-FFF2-40B4-BE49-F238E27FC236}">
                <a16:creationId xmlns:a16="http://schemas.microsoft.com/office/drawing/2014/main" id="{852BFBF9-7A83-3347-B2A7-FDD6C1B61957}"/>
              </a:ext>
            </a:extLst>
          </p:cNvPr>
          <p:cNvSpPr txBox="1"/>
          <p:nvPr/>
        </p:nvSpPr>
        <p:spPr>
          <a:xfrm>
            <a:off x="397823" y="1283854"/>
            <a:ext cx="10004116" cy="1661993"/>
          </a:xfrm>
          <a:prstGeom prst="rect">
            <a:avLst/>
          </a:prstGeom>
          <a:noFill/>
        </p:spPr>
        <p:txBody>
          <a:bodyPr wrap="square" rtlCol="0">
            <a:spAutoFit/>
          </a:bodyPr>
          <a:lstStyle/>
          <a:p>
            <a:r>
              <a:rPr lang="en-RS" sz="2800" b="1" dirty="0">
                <a:solidFill>
                  <a:srgbClr val="3CA0CE"/>
                </a:solidFill>
                <a:latin typeface="Alte DIN 1451 Mittelschrift" panose="020B0603020202020204" pitchFamily="34" charset="0"/>
              </a:rPr>
              <a:t>Committee to Protect Journalists - CPJ  Database</a:t>
            </a:r>
          </a:p>
          <a:p>
            <a:r>
              <a:rPr lang="en-RS" sz="1600" b="1" u="sng" dirty="0">
                <a:solidFill>
                  <a:srgbClr val="292D79"/>
                </a:solidFill>
                <a:latin typeface="Alte DIN 1451 Mittelschrift" panose="020B0603020202020204" pitchFamily="34" charset="0"/>
              </a:rPr>
              <a:t>2020</a:t>
            </a:r>
          </a:p>
          <a:p>
            <a:endParaRPr lang="en-RS" sz="2800" b="1" dirty="0">
              <a:solidFill>
                <a:srgbClr val="3CA0CE"/>
              </a:solidFill>
              <a:latin typeface="Alte DIN 1451 Mittelschrift" panose="020B0603020202020204" pitchFamily="34" charset="0"/>
            </a:endParaRPr>
          </a:p>
          <a:p>
            <a:endParaRPr lang="en-RS" sz="2800" dirty="0">
              <a:solidFill>
                <a:srgbClr val="3CA0CE"/>
              </a:solidFill>
              <a:latin typeface="Alte DIN 1451 Mittelschrift" panose="020B0603020202020204" pitchFamily="34" charset="0"/>
            </a:endParaRPr>
          </a:p>
        </p:txBody>
      </p:sp>
      <p:sp>
        <p:nvSpPr>
          <p:cNvPr id="2" name="TextBox 1">
            <a:extLst>
              <a:ext uri="{FF2B5EF4-FFF2-40B4-BE49-F238E27FC236}">
                <a16:creationId xmlns:a16="http://schemas.microsoft.com/office/drawing/2014/main" id="{C44EC72F-7E3A-2D4E-8390-B309F273409F}"/>
              </a:ext>
            </a:extLst>
          </p:cNvPr>
          <p:cNvSpPr txBox="1"/>
          <p:nvPr/>
        </p:nvSpPr>
        <p:spPr>
          <a:xfrm>
            <a:off x="332580" y="2022518"/>
            <a:ext cx="9795576" cy="1046440"/>
          </a:xfrm>
          <a:prstGeom prst="rect">
            <a:avLst/>
          </a:prstGeom>
          <a:noFill/>
        </p:spPr>
        <p:txBody>
          <a:bodyPr wrap="square" rtlCol="0">
            <a:spAutoFit/>
          </a:bodyPr>
          <a:lstStyle/>
          <a:p>
            <a:pPr marL="285750" indent="-285750">
              <a:buFont typeface="Courier New" panose="02070309020205020404" pitchFamily="49" charset="0"/>
              <a:buChar char="o"/>
            </a:pPr>
            <a:r>
              <a:rPr lang="en-GB" sz="1600" dirty="0">
                <a:solidFill>
                  <a:srgbClr val="292D79"/>
                </a:solidFill>
                <a:latin typeface="Alte DIN 1451 Mittelschrift" panose="020B0603020202020204" pitchFamily="34" charset="0"/>
              </a:rPr>
              <a:t>CPJ </a:t>
            </a:r>
            <a:r>
              <a:rPr lang="en-RS" sz="1600" dirty="0">
                <a:solidFill>
                  <a:srgbClr val="292D79"/>
                </a:solidFill>
                <a:latin typeface="Alte DIN 1451 Mittelschrift" panose="020B0603020202020204" pitchFamily="34" charset="0"/>
              </a:rPr>
              <a:t>confirmed </a:t>
            </a:r>
            <a:r>
              <a:rPr lang="en-GB" sz="1600" dirty="0">
                <a:solidFill>
                  <a:srgbClr val="292D79"/>
                </a:solidFill>
                <a:latin typeface="Alte DIN 1451 Mittelschrift" panose="020B0603020202020204" pitchFamily="34" charset="0"/>
              </a:rPr>
              <a:t>32</a:t>
            </a:r>
            <a:r>
              <a:rPr lang="en-RS" sz="1600" dirty="0">
                <a:solidFill>
                  <a:srgbClr val="292D79"/>
                </a:solidFill>
                <a:latin typeface="Alte DIN 1451 Mittelschrift" panose="020B0603020202020204" pitchFamily="34" charset="0"/>
              </a:rPr>
              <a:t> cases of journalists killed on the job, </a:t>
            </a:r>
            <a:r>
              <a:rPr lang="en-GB" sz="1600" dirty="0">
                <a:solidFill>
                  <a:srgbClr val="292D79"/>
                </a:solidFill>
                <a:latin typeface="Alte DIN 1451 Mittelschrift" panose="020B0603020202020204" pitchFamily="34" charset="0"/>
              </a:rPr>
              <a:t>out of which 22 were murdered. </a:t>
            </a:r>
          </a:p>
          <a:p>
            <a:pPr marL="285750" indent="-285750">
              <a:buFont typeface="Courier New" panose="02070309020205020404" pitchFamily="49" charset="0"/>
              <a:buChar char="o"/>
            </a:pPr>
            <a:r>
              <a:rPr lang="en-GB" sz="1600" dirty="0">
                <a:solidFill>
                  <a:srgbClr val="292D79"/>
                </a:solidFill>
                <a:latin typeface="Alte DIN 1451 Mittelschrift" panose="020B0603020202020204" pitchFamily="34" charset="0"/>
              </a:rPr>
              <a:t>This is an increase compared to 2019 where 26 journalists were killed while performing their job.</a:t>
            </a:r>
            <a:r>
              <a:rPr lang="en-RS" sz="1600" dirty="0">
                <a:solidFill>
                  <a:srgbClr val="292D79"/>
                </a:solidFill>
                <a:latin typeface="Alte DIN 1451 Mittelschrift" panose="020B0603020202020204" pitchFamily="34" charset="0"/>
              </a:rPr>
              <a:t> </a:t>
            </a:r>
          </a:p>
          <a:p>
            <a:pPr marL="285750" indent="-285750">
              <a:buFont typeface="Courier New" panose="02070309020205020404" pitchFamily="49" charset="0"/>
              <a:buChar char="o"/>
            </a:pPr>
            <a:r>
              <a:rPr lang="en-GB" sz="1600" dirty="0">
                <a:solidFill>
                  <a:srgbClr val="292D79"/>
                </a:solidFill>
                <a:latin typeface="Alte DIN 1451 Mittelschrift" panose="020B0603020202020204" pitchFamily="34" charset="0"/>
              </a:rPr>
              <a:t>In total 50 journalists and media workers were killed.</a:t>
            </a:r>
            <a:endParaRPr lang="en-RS" sz="1600" dirty="0">
              <a:solidFill>
                <a:srgbClr val="292D79"/>
              </a:solidFill>
              <a:latin typeface="Alte DIN 1451 Mittelschrift" panose="020B0603020202020204" pitchFamily="34" charset="0"/>
            </a:endParaRPr>
          </a:p>
          <a:p>
            <a:endParaRPr lang="en-RS" sz="1400" dirty="0">
              <a:solidFill>
                <a:srgbClr val="292D79"/>
              </a:solidFill>
              <a:latin typeface="Alte DIN 1451 Mittelschrift" panose="020B0603020202020204" pitchFamily="34" charset="0"/>
            </a:endParaRPr>
          </a:p>
        </p:txBody>
      </p:sp>
      <p:pic>
        <p:nvPicPr>
          <p:cNvPr id="8" name="Picture 7" descr="A picture containing text&#10;&#10;Description automatically generated">
            <a:extLst>
              <a:ext uri="{FF2B5EF4-FFF2-40B4-BE49-F238E27FC236}">
                <a16:creationId xmlns:a16="http://schemas.microsoft.com/office/drawing/2014/main" id="{FE033E65-D41F-6A42-B364-7F2C98D59B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7912" y="3065624"/>
            <a:ext cx="8281851" cy="3802315"/>
          </a:xfrm>
          <a:prstGeom prst="rect">
            <a:avLst/>
          </a:prstGeom>
          <a:ln w="19050">
            <a:solidFill>
              <a:srgbClr val="3CA0CE"/>
            </a:solidFill>
          </a:ln>
        </p:spPr>
      </p:pic>
      <p:sp>
        <p:nvSpPr>
          <p:cNvPr id="9" name="TextBox 8">
            <a:extLst>
              <a:ext uri="{FF2B5EF4-FFF2-40B4-BE49-F238E27FC236}">
                <a16:creationId xmlns:a16="http://schemas.microsoft.com/office/drawing/2014/main" id="{DAD2B0B7-8EDE-B44C-B8A2-27BB7BFFAAC8}"/>
              </a:ext>
            </a:extLst>
          </p:cNvPr>
          <p:cNvSpPr txBox="1"/>
          <p:nvPr/>
        </p:nvSpPr>
        <p:spPr>
          <a:xfrm>
            <a:off x="509451" y="3579222"/>
            <a:ext cx="1672046" cy="3293209"/>
          </a:xfrm>
          <a:prstGeom prst="rect">
            <a:avLst/>
          </a:prstGeom>
          <a:noFill/>
          <a:ln w="12700">
            <a:solidFill>
              <a:srgbClr val="E0542E"/>
            </a:solidFill>
          </a:ln>
        </p:spPr>
        <p:txBody>
          <a:bodyPr wrap="square" rtlCol="0">
            <a:spAutoFit/>
          </a:bodyPr>
          <a:lstStyle/>
          <a:p>
            <a:r>
              <a:rPr lang="en-RS" sz="1600" u="sng" dirty="0">
                <a:solidFill>
                  <a:srgbClr val="292D79"/>
                </a:solidFill>
                <a:latin typeface="Alte DIN 1451 Mittelschrift" panose="020B0603020202020204" pitchFamily="34" charset="0"/>
              </a:rPr>
              <a:t>2021</a:t>
            </a:r>
          </a:p>
          <a:p>
            <a:r>
              <a:rPr lang="en-US" sz="1600" dirty="0">
                <a:solidFill>
                  <a:srgbClr val="292D79"/>
                </a:solidFill>
                <a:latin typeface="Alte DIN 1451 Mittelschrift" panose="020B0603020202020204" pitchFamily="34" charset="0"/>
              </a:rPr>
              <a:t>In 2021, according to CPJ tracking 14 journalists have</a:t>
            </a:r>
            <a:r>
              <a:rPr lang="en-GB" sz="1600" dirty="0">
                <a:solidFill>
                  <a:srgbClr val="292D79"/>
                </a:solidFill>
                <a:latin typeface="Alte DIN 1451 Mittelschrift" panose="020B0603020202020204" pitchFamily="34" charset="0"/>
              </a:rPr>
              <a:t> been killed, and for 8 of them motive has been confirmed as related to their occupation. </a:t>
            </a:r>
            <a:endParaRPr lang="en-RS" sz="1600" dirty="0">
              <a:solidFill>
                <a:srgbClr val="292D79"/>
              </a:solidFill>
              <a:latin typeface="Alte DIN 1451 Mittelschrift" panose="020B0603020202020204" pitchFamily="34" charset="0"/>
            </a:endParaRPr>
          </a:p>
          <a:p>
            <a:endParaRPr lang="en-RS" sz="1600" u="sng" dirty="0">
              <a:solidFill>
                <a:srgbClr val="292D79"/>
              </a:solidFill>
              <a:latin typeface="Alte DIN 1451 Mittelschrift" panose="020B0603020202020204" pitchFamily="34" charset="0"/>
            </a:endParaRPr>
          </a:p>
          <a:p>
            <a:endParaRPr lang="en-RS" sz="1600" u="sng" dirty="0">
              <a:solidFill>
                <a:srgbClr val="292D79"/>
              </a:solidFill>
              <a:latin typeface="Alte DIN 1451 Mittelschrift" panose="020B0603020202020204" pitchFamily="34" charset="0"/>
            </a:endParaRPr>
          </a:p>
        </p:txBody>
      </p:sp>
    </p:spTree>
    <p:extLst>
      <p:ext uri="{BB962C8B-B14F-4D97-AF65-F5344CB8AC3E}">
        <p14:creationId xmlns:p14="http://schemas.microsoft.com/office/powerpoint/2010/main" val="4143457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97644A-9E0D-CB40-9E12-ED1DAFD71742}"/>
              </a:ext>
            </a:extLst>
          </p:cNvPr>
          <p:cNvSpPr txBox="1">
            <a:spLocks/>
          </p:cNvSpPr>
          <p:nvPr/>
        </p:nvSpPr>
        <p:spPr>
          <a:xfrm>
            <a:off x="4029738" y="381003"/>
            <a:ext cx="6228906" cy="8718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dirty="0">
              <a:solidFill>
                <a:schemeClr val="bg1"/>
              </a:solidFill>
            </a:endParaRPr>
          </a:p>
        </p:txBody>
      </p:sp>
      <p:pic>
        <p:nvPicPr>
          <p:cNvPr id="12" name="Picture 11" descr="A picture containing text, sign&#10;&#10;Description automatically generated">
            <a:extLst>
              <a:ext uri="{FF2B5EF4-FFF2-40B4-BE49-F238E27FC236}">
                <a16:creationId xmlns:a16="http://schemas.microsoft.com/office/drawing/2014/main" id="{560C0B63-6C72-6542-AB18-D75DD4CCC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0" y="260427"/>
            <a:ext cx="2480194" cy="1113020"/>
          </a:xfrm>
          <a:prstGeom prst="rect">
            <a:avLst/>
          </a:prstGeom>
        </p:spPr>
      </p:pic>
      <p:sp>
        <p:nvSpPr>
          <p:cNvPr id="3" name="TextBox 2">
            <a:extLst>
              <a:ext uri="{FF2B5EF4-FFF2-40B4-BE49-F238E27FC236}">
                <a16:creationId xmlns:a16="http://schemas.microsoft.com/office/drawing/2014/main" id="{852BFBF9-7A83-3347-B2A7-FDD6C1B61957}"/>
              </a:ext>
            </a:extLst>
          </p:cNvPr>
          <p:cNvSpPr txBox="1"/>
          <p:nvPr/>
        </p:nvSpPr>
        <p:spPr>
          <a:xfrm>
            <a:off x="397823" y="1283854"/>
            <a:ext cx="10004116" cy="1815882"/>
          </a:xfrm>
          <a:prstGeom prst="rect">
            <a:avLst/>
          </a:prstGeom>
          <a:noFill/>
        </p:spPr>
        <p:txBody>
          <a:bodyPr wrap="square" rtlCol="0">
            <a:spAutoFit/>
          </a:bodyPr>
          <a:lstStyle/>
          <a:p>
            <a:r>
              <a:rPr lang="en-RS" sz="2800" b="1" dirty="0">
                <a:solidFill>
                  <a:srgbClr val="3CA0CE"/>
                </a:solidFill>
                <a:latin typeface="Alte DIN 1451 Mittelschrift" panose="020B0603020202020204" pitchFamily="34" charset="0"/>
              </a:rPr>
              <a:t>CPJ 2020 Report Findings</a:t>
            </a:r>
          </a:p>
          <a:p>
            <a:endParaRPr lang="en-RS" sz="2800" b="1" dirty="0">
              <a:solidFill>
                <a:srgbClr val="3CA0CE"/>
              </a:solidFill>
              <a:latin typeface="Alte DIN 1451 Mittelschrift" panose="020B0603020202020204" pitchFamily="34" charset="0"/>
            </a:endParaRPr>
          </a:p>
          <a:p>
            <a:endParaRPr lang="en-RS" sz="2800" b="1" dirty="0">
              <a:solidFill>
                <a:srgbClr val="3CA0CE"/>
              </a:solidFill>
              <a:latin typeface="Alte DIN 1451 Mittelschrift" panose="020B0603020202020204" pitchFamily="34" charset="0"/>
            </a:endParaRPr>
          </a:p>
          <a:p>
            <a:endParaRPr lang="en-RS" sz="2800" dirty="0">
              <a:solidFill>
                <a:srgbClr val="3CA0CE"/>
              </a:solidFill>
              <a:latin typeface="Alte DIN 1451 Mittelschrift" panose="020B0603020202020204" pitchFamily="34" charset="0"/>
            </a:endParaRPr>
          </a:p>
        </p:txBody>
      </p:sp>
      <p:sp>
        <p:nvSpPr>
          <p:cNvPr id="2" name="TextBox 1">
            <a:extLst>
              <a:ext uri="{FF2B5EF4-FFF2-40B4-BE49-F238E27FC236}">
                <a16:creationId xmlns:a16="http://schemas.microsoft.com/office/drawing/2014/main" id="{C44EC72F-7E3A-2D4E-8390-B309F273409F}"/>
              </a:ext>
            </a:extLst>
          </p:cNvPr>
          <p:cNvSpPr txBox="1"/>
          <p:nvPr/>
        </p:nvSpPr>
        <p:spPr>
          <a:xfrm>
            <a:off x="332580" y="2022518"/>
            <a:ext cx="9795576" cy="4247317"/>
          </a:xfrm>
          <a:prstGeom prst="rect">
            <a:avLst/>
          </a:prstGeom>
          <a:noFill/>
        </p:spPr>
        <p:txBody>
          <a:bodyPr wrap="square" rtlCol="0">
            <a:spAutoFit/>
          </a:bodyPr>
          <a:lstStyle/>
          <a:p>
            <a:pPr marL="285750" lvl="0" indent="-285750">
              <a:buFont typeface="Courier New" panose="02070309020205020404" pitchFamily="49" charset="0"/>
              <a:buChar char="o"/>
            </a:pPr>
            <a:r>
              <a:rPr lang="en-US" sz="1600" dirty="0">
                <a:solidFill>
                  <a:srgbClr val="292D79"/>
                </a:solidFill>
                <a:latin typeface="Alte DIN 1451 Mittelschrift" panose="020B0603020202020204" pitchFamily="34" charset="0"/>
              </a:rPr>
              <a:t>While the number of murders rose in 2020, the number of combat-related deaths—three—dropped to the</a:t>
            </a:r>
            <a:r>
              <a:rPr lang="en-US" sz="1600" dirty="0">
                <a:solidFill>
                  <a:srgbClr val="292D79"/>
                </a:solidFill>
                <a:latin typeface="Alte DIN 1451 Mittelschrift" panose="020B0603020202020204" pitchFamily="34" charset="0"/>
                <a:hlinkClick r:id="rId4">
                  <a:extLst>
                    <a:ext uri="{A12FA001-AC4F-418D-AE19-62706E023703}">
                      <ahyp:hlinkClr xmlns:ahyp="http://schemas.microsoft.com/office/drawing/2018/hyperlinkcolor" val="tx"/>
                    </a:ext>
                  </a:extLst>
                </a:hlinkClick>
              </a:rPr>
              <a:t> lowest level since 2000</a:t>
            </a:r>
            <a:r>
              <a:rPr lang="en-US" sz="1600" dirty="0">
                <a:solidFill>
                  <a:srgbClr val="292D79"/>
                </a:solidFill>
                <a:latin typeface="Alte DIN 1451 Mittelschrift" panose="020B0603020202020204" pitchFamily="34" charset="0"/>
              </a:rPr>
              <a:t>,</a:t>
            </a:r>
          </a:p>
          <a:p>
            <a:pPr marL="285750" lvl="0" indent="-285750">
              <a:buFont typeface="Courier New" panose="02070309020205020404" pitchFamily="49" charset="0"/>
              <a:buChar char="o"/>
            </a:pPr>
            <a:r>
              <a:rPr lang="en-GB" sz="1600" dirty="0">
                <a:solidFill>
                  <a:srgbClr val="292D79"/>
                </a:solidFill>
                <a:latin typeface="Alte DIN 1451 Mittelschrift" panose="020B0603020202020204" pitchFamily="34" charset="0"/>
              </a:rPr>
              <a:t>M</a:t>
            </a:r>
            <a:r>
              <a:rPr lang="en-US" sz="1600" dirty="0" err="1">
                <a:solidFill>
                  <a:srgbClr val="292D79"/>
                </a:solidFill>
                <a:latin typeface="Alte DIN 1451 Mittelschrift" panose="020B0603020202020204" pitchFamily="34" charset="0"/>
              </a:rPr>
              <a:t>exico</a:t>
            </a:r>
            <a:r>
              <a:rPr lang="en-US" sz="1600" dirty="0">
                <a:solidFill>
                  <a:srgbClr val="292D79"/>
                </a:solidFill>
                <a:latin typeface="Alte DIN 1451 Mittelschrift" panose="020B0603020202020204" pitchFamily="34" charset="0"/>
              </a:rPr>
              <a:t> has long been the most dangerous country in the Western hemisphere for the press</a:t>
            </a:r>
            <a:endParaRPr lang="en-RS" sz="1600" dirty="0">
              <a:solidFill>
                <a:srgbClr val="292D79"/>
              </a:solidFill>
              <a:latin typeface="Alte DIN 1451 Mittelschrift" panose="020B0603020202020204" pitchFamily="34" charset="0"/>
            </a:endParaRPr>
          </a:p>
          <a:p>
            <a:pPr marL="285750" lvl="0" indent="-285750">
              <a:buFont typeface="Courier New" panose="02070309020205020404" pitchFamily="49" charset="0"/>
              <a:buChar char="o"/>
            </a:pPr>
            <a:r>
              <a:rPr lang="en-US" sz="1600" dirty="0">
                <a:solidFill>
                  <a:srgbClr val="292D79"/>
                </a:solidFill>
                <a:latin typeface="Alte DIN 1451 Mittelschrift" panose="020B0603020202020204" pitchFamily="34" charset="0"/>
              </a:rPr>
              <a:t>The year 2020 also saw widespread global political upheaval, and journalists faced violence covering these events. </a:t>
            </a:r>
            <a:endParaRPr lang="en-RS" sz="1600" dirty="0">
              <a:solidFill>
                <a:srgbClr val="292D79"/>
              </a:solidFill>
              <a:latin typeface="Alte DIN 1451 Mittelschrift" panose="020B0603020202020204" pitchFamily="34" charset="0"/>
            </a:endParaRPr>
          </a:p>
          <a:p>
            <a:pPr marL="285750" lvl="0" indent="-285750">
              <a:buFont typeface="Courier New" panose="02070309020205020404" pitchFamily="49" charset="0"/>
              <a:buChar char="o"/>
            </a:pPr>
            <a:r>
              <a:rPr lang="en-US" sz="1600" dirty="0">
                <a:solidFill>
                  <a:srgbClr val="292D79"/>
                </a:solidFill>
                <a:latin typeface="Alte DIN 1451 Mittelschrift" panose="020B0603020202020204" pitchFamily="34" charset="0"/>
              </a:rPr>
              <a:t>A record number of journalists (274) were jailed because of their work in 2020, </a:t>
            </a:r>
            <a:r>
              <a:rPr lang="en-US" sz="1600" b="1" dirty="0">
                <a:solidFill>
                  <a:srgbClr val="292D79"/>
                </a:solidFill>
                <a:latin typeface="Alte DIN 1451 Mittelschrift" panose="020B0603020202020204" pitchFamily="34" charset="0"/>
              </a:rPr>
              <a:t>as governments cracked down on coverage of COVID-19 or attempted to suppress reporting on political unrest, </a:t>
            </a:r>
            <a:r>
              <a:rPr lang="en-US" sz="1600" b="1" dirty="0">
                <a:solidFill>
                  <a:srgbClr val="292D79"/>
                </a:solidFill>
                <a:latin typeface="Alte DIN 1451 Mittelschrift" panose="020B0603020202020204" pitchFamily="34" charset="0"/>
                <a:hlinkClick r:id="rId5">
                  <a:extLst>
                    <a:ext uri="{A12FA001-AC4F-418D-AE19-62706E023703}">
                      <ahyp:hlinkClr xmlns:ahyp="http://schemas.microsoft.com/office/drawing/2018/hyperlinkcolor" val="tx"/>
                    </a:ext>
                  </a:extLst>
                </a:hlinkClick>
              </a:rPr>
              <a:t>according to CPJ research</a:t>
            </a:r>
            <a:r>
              <a:rPr lang="en-US" sz="1600" b="1" dirty="0">
                <a:solidFill>
                  <a:srgbClr val="292D79"/>
                </a:solidFill>
                <a:latin typeface="Alte DIN 1451 Mittelschrift" panose="020B0603020202020204" pitchFamily="34" charset="0"/>
              </a:rPr>
              <a:t>.</a:t>
            </a:r>
            <a:endParaRPr lang="en-RS" sz="1600" dirty="0">
              <a:solidFill>
                <a:srgbClr val="292D79"/>
              </a:solidFill>
              <a:latin typeface="Alte DIN 1451 Mittelschrift" panose="020B0603020202020204" pitchFamily="34" charset="0"/>
            </a:endParaRPr>
          </a:p>
          <a:p>
            <a:pPr marL="285750" lvl="0" indent="-285750">
              <a:buFont typeface="Courier New" panose="02070309020205020404" pitchFamily="49" charset="0"/>
              <a:buChar char="o"/>
            </a:pPr>
            <a:r>
              <a:rPr lang="en-US" sz="1600" dirty="0">
                <a:solidFill>
                  <a:srgbClr val="292D79"/>
                </a:solidFill>
                <a:latin typeface="Alte DIN 1451 Mittelschrift" panose="020B0603020202020204" pitchFamily="34" charset="0"/>
              </a:rPr>
              <a:t>The</a:t>
            </a:r>
            <a:r>
              <a:rPr lang="en-US" sz="1600" dirty="0">
                <a:solidFill>
                  <a:srgbClr val="292D79"/>
                </a:solidFill>
                <a:latin typeface="Alte DIN 1451 Mittelschrift" panose="020B0603020202020204" pitchFamily="34" charset="0"/>
                <a:hlinkClick r:id="rId6">
                  <a:extLst>
                    <a:ext uri="{A12FA001-AC4F-418D-AE19-62706E023703}">
                      <ahyp:hlinkClr xmlns:ahyp="http://schemas.microsoft.com/office/drawing/2018/hyperlinkcolor" val="tx"/>
                    </a:ext>
                  </a:extLst>
                </a:hlinkClick>
              </a:rPr>
              <a:t> COVID-19 pandemic</a:t>
            </a:r>
            <a:r>
              <a:rPr lang="en-US" sz="1600" dirty="0">
                <a:solidFill>
                  <a:srgbClr val="292D79"/>
                </a:solidFill>
                <a:latin typeface="Alte DIN 1451 Mittelschrift" panose="020B0603020202020204" pitchFamily="34" charset="0"/>
              </a:rPr>
              <a:t> also forced journalists to constantly adapt to</a:t>
            </a:r>
            <a:r>
              <a:rPr lang="en-US" sz="1600" dirty="0">
                <a:solidFill>
                  <a:srgbClr val="292D79"/>
                </a:solidFill>
                <a:latin typeface="Alte DIN 1451 Mittelschrift" panose="020B0603020202020204" pitchFamily="34" charset="0"/>
                <a:hlinkClick r:id="rId7">
                  <a:extLst>
                    <a:ext uri="{A12FA001-AC4F-418D-AE19-62706E023703}">
                      <ahyp:hlinkClr xmlns:ahyp="http://schemas.microsoft.com/office/drawing/2018/hyperlinkcolor" val="tx"/>
                    </a:ext>
                  </a:extLst>
                </a:hlinkClick>
              </a:rPr>
              <a:t> evolving safety advice</a:t>
            </a:r>
            <a:r>
              <a:rPr lang="en-US" sz="1600" dirty="0">
                <a:solidFill>
                  <a:srgbClr val="292D79"/>
                </a:solidFill>
                <a:latin typeface="Alte DIN 1451 Mittelschrift" panose="020B0603020202020204" pitchFamily="34" charset="0"/>
              </a:rPr>
              <a:t> and restrictions on travel and movement set by local authorities. The virus posed </a:t>
            </a:r>
            <a:r>
              <a:rPr lang="en-US" sz="1600" dirty="0">
                <a:solidFill>
                  <a:srgbClr val="292D79"/>
                </a:solidFill>
                <a:latin typeface="Alte DIN 1451 Mittelschrift" panose="020B0603020202020204" pitchFamily="34" charset="0"/>
                <a:hlinkClick r:id="rId8">
                  <a:extLst>
                    <a:ext uri="{A12FA001-AC4F-418D-AE19-62706E023703}">
                      <ahyp:hlinkClr xmlns:ahyp="http://schemas.microsoft.com/office/drawing/2018/hyperlinkcolor" val="tx"/>
                    </a:ext>
                  </a:extLst>
                </a:hlinkClick>
              </a:rPr>
              <a:t>extreme health risks</a:t>
            </a:r>
            <a:r>
              <a:rPr lang="en-US" sz="1600" dirty="0">
                <a:solidFill>
                  <a:srgbClr val="292D79"/>
                </a:solidFill>
                <a:latin typeface="Alte DIN 1451 Mittelschrift" panose="020B0603020202020204" pitchFamily="34" charset="0"/>
              </a:rPr>
              <a:t> to those arrested because of their work. At least two journalists died after contracting the coronavirus in custody.</a:t>
            </a:r>
            <a:endParaRPr lang="en-RS" sz="1600" dirty="0">
              <a:solidFill>
                <a:srgbClr val="292D79"/>
              </a:solidFill>
              <a:latin typeface="Alte DIN 1451 Mittelschrift" panose="020B0603020202020204" pitchFamily="34" charset="0"/>
            </a:endParaRPr>
          </a:p>
          <a:p>
            <a:pPr marL="285750" lvl="0" indent="-285750">
              <a:buFont typeface="Courier New" panose="02070309020205020404" pitchFamily="49" charset="0"/>
              <a:buChar char="o"/>
            </a:pPr>
            <a:r>
              <a:rPr lang="en-US" sz="1600" dirty="0">
                <a:solidFill>
                  <a:srgbClr val="292D79"/>
                </a:solidFill>
                <a:latin typeface="Alte DIN 1451 Mittelschrift" panose="020B0603020202020204" pitchFamily="34" charset="0"/>
              </a:rPr>
              <a:t>Criminal groups were the most frequently suspected killers of journalists in 2020, while politics was the most dangerous beat.</a:t>
            </a:r>
            <a:endParaRPr lang="en-RS" sz="1600" dirty="0">
              <a:solidFill>
                <a:srgbClr val="292D79"/>
              </a:solidFill>
              <a:latin typeface="Alte DIN 1451 Mittelschrift" panose="020B0603020202020204" pitchFamily="34" charset="0"/>
            </a:endParaRPr>
          </a:p>
          <a:p>
            <a:pPr marL="285750" lvl="0" indent="-285750">
              <a:buFont typeface="Courier New" panose="02070309020205020404" pitchFamily="49" charset="0"/>
              <a:buChar char="o"/>
            </a:pPr>
            <a:r>
              <a:rPr lang="en-US" sz="1600" dirty="0">
                <a:solidFill>
                  <a:srgbClr val="292D79"/>
                </a:solidFill>
                <a:latin typeface="Alte DIN 1451 Mittelschrift" panose="020B0603020202020204" pitchFamily="34" charset="0"/>
              </a:rPr>
              <a:t>Two of the journalists killed were female.</a:t>
            </a:r>
            <a:endParaRPr lang="en-RS" sz="1600" dirty="0">
              <a:solidFill>
                <a:srgbClr val="292D79"/>
              </a:solidFill>
              <a:latin typeface="Alte DIN 1451 Mittelschrift" panose="020B0603020202020204" pitchFamily="34" charset="0"/>
            </a:endParaRPr>
          </a:p>
          <a:p>
            <a:pPr marL="285750" lvl="0" indent="-285750">
              <a:buFont typeface="Courier New" panose="02070309020205020404" pitchFamily="49" charset="0"/>
              <a:buChar char="o"/>
            </a:pPr>
            <a:r>
              <a:rPr lang="en-US" sz="1600" dirty="0">
                <a:solidFill>
                  <a:srgbClr val="292D79"/>
                </a:solidFill>
                <a:latin typeface="Alte DIN 1451 Mittelschrift" panose="020B0603020202020204" pitchFamily="34" charset="0"/>
              </a:rPr>
              <a:t>One media worker was killed in Afghanistan. </a:t>
            </a:r>
          </a:p>
          <a:p>
            <a:pPr marL="285750" lvl="0" indent="-285750">
              <a:buFont typeface="Courier New" panose="02070309020205020404" pitchFamily="49" charset="0"/>
              <a:buChar char="o"/>
            </a:pPr>
            <a:endParaRPr lang="en-US" sz="1600" dirty="0">
              <a:solidFill>
                <a:srgbClr val="292D79"/>
              </a:solidFill>
              <a:latin typeface="Alte DIN 1451 Mittelschrift" panose="020B0603020202020204" pitchFamily="34" charset="0"/>
            </a:endParaRPr>
          </a:p>
          <a:p>
            <a:pPr marL="285750" lvl="0" indent="-285750">
              <a:buFont typeface="Courier New" panose="02070309020205020404" pitchFamily="49" charset="0"/>
              <a:buChar char="o"/>
            </a:pPr>
            <a:endParaRPr lang="en-RS" sz="1600" dirty="0">
              <a:solidFill>
                <a:srgbClr val="292D79"/>
              </a:solidFill>
              <a:latin typeface="Alte DIN 1451 Mittelschrift" panose="020B0603020202020204" pitchFamily="34" charset="0"/>
            </a:endParaRPr>
          </a:p>
          <a:p>
            <a:endParaRPr lang="en-RS" sz="1400" dirty="0">
              <a:solidFill>
                <a:srgbClr val="292D79"/>
              </a:solidFill>
              <a:latin typeface="Alte DIN 1451 Mittelschrift" panose="020B0603020202020204" pitchFamily="34" charset="0"/>
            </a:endParaRPr>
          </a:p>
        </p:txBody>
      </p:sp>
      <p:sp>
        <p:nvSpPr>
          <p:cNvPr id="5" name="TextBox 4">
            <a:extLst>
              <a:ext uri="{FF2B5EF4-FFF2-40B4-BE49-F238E27FC236}">
                <a16:creationId xmlns:a16="http://schemas.microsoft.com/office/drawing/2014/main" id="{02D6C9F1-3292-B54D-968B-32F737C22E4E}"/>
              </a:ext>
            </a:extLst>
          </p:cNvPr>
          <p:cNvSpPr txBox="1"/>
          <p:nvPr/>
        </p:nvSpPr>
        <p:spPr>
          <a:xfrm>
            <a:off x="4742539" y="5574146"/>
            <a:ext cx="5724644" cy="830997"/>
          </a:xfrm>
          <a:prstGeom prst="rect">
            <a:avLst/>
          </a:prstGeom>
          <a:noFill/>
          <a:ln w="19050">
            <a:solidFill>
              <a:srgbClr val="E0542E"/>
            </a:solidFill>
          </a:ln>
        </p:spPr>
        <p:txBody>
          <a:bodyPr wrap="none" rtlCol="0">
            <a:spAutoFit/>
          </a:bodyPr>
          <a:lstStyle/>
          <a:p>
            <a:r>
              <a:rPr lang="en-GB" sz="1600" u="sng" dirty="0">
                <a:solidFill>
                  <a:srgbClr val="3CA0CE"/>
                </a:solidFill>
                <a:latin typeface="Alte DIN 1451 Mittelschrift" panose="020B0603020202020204" pitchFamily="34" charset="0"/>
              </a:rPr>
              <a:t>Impunity</a:t>
            </a:r>
            <a:endParaRPr lang="en-RS" sz="1600" u="sng" dirty="0">
              <a:solidFill>
                <a:srgbClr val="3CA0CE"/>
              </a:solidFill>
              <a:latin typeface="Alte DIN 1451 Mittelschrift" panose="020B0603020202020204" pitchFamily="34" charset="0"/>
            </a:endParaRPr>
          </a:p>
          <a:p>
            <a:pPr lvl="0"/>
            <a:r>
              <a:rPr lang="en-GB" sz="1600" dirty="0">
                <a:solidFill>
                  <a:srgbClr val="3CA0CE"/>
                </a:solidFill>
                <a:latin typeface="Alte DIN 1451 Mittelschrift" panose="020B0603020202020204" pitchFamily="34" charset="0"/>
              </a:rPr>
              <a:t>In at least 8 out of 10 cases, the murderers of journalists go free. </a:t>
            </a:r>
            <a:endParaRPr lang="en-RS" sz="1600" dirty="0">
              <a:solidFill>
                <a:srgbClr val="3CA0CE"/>
              </a:solidFill>
              <a:latin typeface="Alte DIN 1451 Mittelschrift" panose="020B0603020202020204" pitchFamily="34" charset="0"/>
            </a:endParaRPr>
          </a:p>
          <a:p>
            <a:endParaRPr lang="en-RS" sz="1600" dirty="0"/>
          </a:p>
        </p:txBody>
      </p:sp>
    </p:spTree>
    <p:extLst>
      <p:ext uri="{BB962C8B-B14F-4D97-AF65-F5344CB8AC3E}">
        <p14:creationId xmlns:p14="http://schemas.microsoft.com/office/powerpoint/2010/main" val="22253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97644A-9E0D-CB40-9E12-ED1DAFD71742}"/>
              </a:ext>
            </a:extLst>
          </p:cNvPr>
          <p:cNvSpPr txBox="1">
            <a:spLocks/>
          </p:cNvSpPr>
          <p:nvPr/>
        </p:nvSpPr>
        <p:spPr>
          <a:xfrm>
            <a:off x="4029738" y="381003"/>
            <a:ext cx="6228906" cy="8718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dirty="0">
              <a:solidFill>
                <a:schemeClr val="bg1"/>
              </a:solidFill>
            </a:endParaRPr>
          </a:p>
        </p:txBody>
      </p:sp>
      <p:pic>
        <p:nvPicPr>
          <p:cNvPr id="12" name="Picture 11" descr="A picture containing text, sign&#10;&#10;Description automatically generated">
            <a:extLst>
              <a:ext uri="{FF2B5EF4-FFF2-40B4-BE49-F238E27FC236}">
                <a16:creationId xmlns:a16="http://schemas.microsoft.com/office/drawing/2014/main" id="{560C0B63-6C72-6542-AB18-D75DD4CCC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0" y="260427"/>
            <a:ext cx="2480194" cy="1113020"/>
          </a:xfrm>
          <a:prstGeom prst="rect">
            <a:avLst/>
          </a:prstGeom>
        </p:spPr>
      </p:pic>
      <p:sp>
        <p:nvSpPr>
          <p:cNvPr id="3" name="TextBox 2">
            <a:extLst>
              <a:ext uri="{FF2B5EF4-FFF2-40B4-BE49-F238E27FC236}">
                <a16:creationId xmlns:a16="http://schemas.microsoft.com/office/drawing/2014/main" id="{852BFBF9-7A83-3347-B2A7-FDD6C1B61957}"/>
              </a:ext>
            </a:extLst>
          </p:cNvPr>
          <p:cNvSpPr txBox="1"/>
          <p:nvPr/>
        </p:nvSpPr>
        <p:spPr>
          <a:xfrm>
            <a:off x="397823" y="1283854"/>
            <a:ext cx="10004116" cy="892552"/>
          </a:xfrm>
          <a:prstGeom prst="rect">
            <a:avLst/>
          </a:prstGeom>
          <a:noFill/>
        </p:spPr>
        <p:txBody>
          <a:bodyPr wrap="square" rtlCol="0">
            <a:spAutoFit/>
          </a:bodyPr>
          <a:lstStyle/>
          <a:p>
            <a:r>
              <a:rPr lang="en-RS" sz="2800" dirty="0">
                <a:solidFill>
                  <a:srgbClr val="3CA0CE"/>
                </a:solidFill>
                <a:latin typeface="Alte DIN 1451 Mittelschrift" panose="020B0603020202020204" pitchFamily="34" charset="0"/>
              </a:rPr>
              <a:t>Non-official data  </a:t>
            </a:r>
          </a:p>
          <a:p>
            <a:r>
              <a:rPr lang="en-GB" sz="2400" dirty="0">
                <a:solidFill>
                  <a:srgbClr val="3CA0CE"/>
                </a:solidFill>
                <a:latin typeface="Alte DIN 1451 Mittelschrift" panose="020B0603020202020204" pitchFamily="34" charset="0"/>
                <a:ea typeface="Times New Roman" panose="02020603050405020304" pitchFamily="18" charset="0"/>
              </a:rPr>
              <a:t>Reporters sans </a:t>
            </a:r>
            <a:r>
              <a:rPr lang="en-GB" sz="2400" dirty="0" err="1">
                <a:solidFill>
                  <a:srgbClr val="3CA0CE"/>
                </a:solidFill>
                <a:latin typeface="Alte DIN 1451 Mittelschrift" panose="020B0603020202020204" pitchFamily="34" charset="0"/>
                <a:ea typeface="Times New Roman" panose="02020603050405020304" pitchFamily="18" charset="0"/>
              </a:rPr>
              <a:t>Frontières</a:t>
            </a:r>
            <a:r>
              <a:rPr lang="en-GB" sz="2400" dirty="0">
                <a:solidFill>
                  <a:srgbClr val="3CA0CE"/>
                </a:solidFill>
                <a:latin typeface="Alte DIN 1451 Mittelschrift" panose="020B0603020202020204" pitchFamily="34" charset="0"/>
                <a:ea typeface="Times New Roman" panose="02020603050405020304" pitchFamily="18" charset="0"/>
              </a:rPr>
              <a:t> (RSF) 2021 World Press Freedom Index:</a:t>
            </a:r>
            <a:r>
              <a:rPr lang="en-RS" sz="2400" dirty="0">
                <a:solidFill>
                  <a:srgbClr val="3CA0CE"/>
                </a:solidFill>
                <a:latin typeface="Alte DIN 1451 Mittelschrift" panose="020B0603020202020204" pitchFamily="34" charset="0"/>
              </a:rPr>
              <a:t> </a:t>
            </a:r>
          </a:p>
        </p:txBody>
      </p:sp>
      <p:sp>
        <p:nvSpPr>
          <p:cNvPr id="6" name="Rectangle 5">
            <a:extLst>
              <a:ext uri="{FF2B5EF4-FFF2-40B4-BE49-F238E27FC236}">
                <a16:creationId xmlns:a16="http://schemas.microsoft.com/office/drawing/2014/main" id="{DE126160-BC69-E344-A32D-686C03246507}"/>
              </a:ext>
            </a:extLst>
          </p:cNvPr>
          <p:cNvSpPr/>
          <p:nvPr/>
        </p:nvSpPr>
        <p:spPr>
          <a:xfrm>
            <a:off x="397823" y="2237961"/>
            <a:ext cx="8097838" cy="3539430"/>
          </a:xfrm>
          <a:prstGeom prst="rect">
            <a:avLst/>
          </a:prstGeom>
        </p:spPr>
        <p:txBody>
          <a:bodyPr wrap="square">
            <a:spAutoFit/>
          </a:bodyPr>
          <a:lstStyle/>
          <a:p>
            <a:pPr marL="285750" indent="-285750">
              <a:buFont typeface="Arial" panose="020B0604020202020204" pitchFamily="34" charset="0"/>
              <a:buChar char="•"/>
            </a:pPr>
            <a:r>
              <a:rPr lang="en-GB" sz="1600" dirty="0">
                <a:solidFill>
                  <a:srgbClr val="292D79"/>
                </a:solidFill>
                <a:latin typeface="Alte DIN 1451 Mittelschrift" panose="020B0603020202020204" pitchFamily="34" charset="0"/>
                <a:ea typeface="Times New Roman" panose="02020603050405020304" pitchFamily="18" charset="0"/>
              </a:rPr>
              <a:t>…journalism, which is arguably the best vaccine against the virus of disinformation, is totally blocked or seriously impeded in 73 countries and constrained in 59 others, which together represent 73% of the countries evaluated.</a:t>
            </a:r>
            <a:endParaRPr lang="en-RS" sz="1600" dirty="0">
              <a:solidFill>
                <a:srgbClr val="292D79"/>
              </a:solidFill>
              <a:latin typeface="Alte DIN 1451 Mittelschrift" panose="020B0603020202020204" pitchFamily="34" charset="0"/>
              <a:ea typeface="Times New Roman" panose="02020603050405020304" pitchFamily="18" charset="0"/>
            </a:endParaRPr>
          </a:p>
          <a:p>
            <a:pPr marL="285750" indent="-285750">
              <a:buFont typeface="Arial" panose="020B0604020202020204" pitchFamily="34" charset="0"/>
              <a:buChar char="•"/>
            </a:pPr>
            <a:r>
              <a:rPr lang="en-GB" sz="1600" dirty="0">
                <a:solidFill>
                  <a:srgbClr val="292D79"/>
                </a:solidFill>
                <a:latin typeface="Alte DIN 1451 Mittelschrift" panose="020B0603020202020204" pitchFamily="34" charset="0"/>
                <a:ea typeface="Times New Roman" panose="02020603050405020304" pitchFamily="18" charset="0"/>
              </a:rPr>
              <a:t>The Index data reflect a dramatic deterioration in people's access to information and an increase in obstacles to news coverage. </a:t>
            </a:r>
            <a:endParaRPr lang="en-RS" sz="1600" dirty="0">
              <a:solidFill>
                <a:srgbClr val="292D79"/>
              </a:solidFill>
              <a:latin typeface="Alte DIN 1451 Mittelschrift" panose="020B0603020202020204" pitchFamily="34" charset="0"/>
              <a:ea typeface="Times New Roman" panose="02020603050405020304" pitchFamily="18" charset="0"/>
            </a:endParaRPr>
          </a:p>
          <a:p>
            <a:pPr marL="285750" indent="-285750">
              <a:buFont typeface="Arial" panose="020B0604020202020204" pitchFamily="34" charset="0"/>
              <a:buChar char="•"/>
            </a:pPr>
            <a:r>
              <a:rPr lang="en-GB" sz="1600" dirty="0">
                <a:solidFill>
                  <a:srgbClr val="292D79"/>
                </a:solidFill>
                <a:latin typeface="Alte DIN 1451 Mittelschrift" panose="020B0603020202020204" pitchFamily="34" charset="0"/>
                <a:ea typeface="Times New Roman" panose="02020603050405020304" pitchFamily="18" charset="0"/>
              </a:rPr>
              <a:t>The World Press Freedom map has not had so few countries coloured white – indicating a country situation that is at least good if not optimal – since 2013, when the current evaluation method was adopted. This year, only 12 of the Index’s 180 countries (7%) can claim to offer a favourable environment for journalism, as opposed to 13 countries (8%) last year. </a:t>
            </a:r>
            <a:endParaRPr lang="en-RS" sz="1600" dirty="0">
              <a:solidFill>
                <a:srgbClr val="292D79"/>
              </a:solidFill>
              <a:latin typeface="Alte DIN 1451 Mittelschrift" panose="020B0603020202020204" pitchFamily="34" charset="0"/>
              <a:ea typeface="Times New Roman" panose="02020603050405020304" pitchFamily="18" charset="0"/>
            </a:endParaRPr>
          </a:p>
          <a:p>
            <a:pPr marL="285750" indent="-285750">
              <a:buFont typeface="Arial" panose="020B0604020202020204" pitchFamily="34" charset="0"/>
              <a:buChar char="•"/>
            </a:pPr>
            <a:r>
              <a:rPr lang="en-GB" sz="1600" dirty="0">
                <a:solidFill>
                  <a:srgbClr val="292D79"/>
                </a:solidFill>
                <a:latin typeface="Alte DIN 1451 Mittelschrift" panose="020B0603020202020204" pitchFamily="34" charset="0"/>
                <a:ea typeface="Times New Roman" panose="02020603050405020304" pitchFamily="18" charset="0"/>
              </a:rPr>
              <a:t>RSF’s global indicator – its measure of the level of media freedom worldwide – is only 0.3% lower in the 2021 Index than it was in 2020. However, the past year’s relative stability should not divert attention from the fact that it has deteriorated by 12% since this indicator was created in 2013.</a:t>
            </a:r>
            <a:endParaRPr lang="en-RS" sz="1600" dirty="0">
              <a:solidFill>
                <a:srgbClr val="292D79"/>
              </a:solidFill>
              <a:effectLst/>
              <a:latin typeface="Alte DIN 1451 Mittelschrift" panose="020B0603020202020204" pitchFamily="34" charset="0"/>
              <a:ea typeface="Times New Roman" panose="02020603050405020304" pitchFamily="18" charset="0"/>
            </a:endParaRPr>
          </a:p>
        </p:txBody>
      </p:sp>
    </p:spTree>
    <p:extLst>
      <p:ext uri="{BB962C8B-B14F-4D97-AF65-F5344CB8AC3E}">
        <p14:creationId xmlns:p14="http://schemas.microsoft.com/office/powerpoint/2010/main" val="342135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97644A-9E0D-CB40-9E12-ED1DAFD71742}"/>
              </a:ext>
            </a:extLst>
          </p:cNvPr>
          <p:cNvSpPr txBox="1">
            <a:spLocks/>
          </p:cNvSpPr>
          <p:nvPr/>
        </p:nvSpPr>
        <p:spPr>
          <a:xfrm>
            <a:off x="4029738" y="381003"/>
            <a:ext cx="6228906" cy="8718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dirty="0">
              <a:solidFill>
                <a:schemeClr val="bg1"/>
              </a:solidFill>
            </a:endParaRPr>
          </a:p>
        </p:txBody>
      </p:sp>
      <p:pic>
        <p:nvPicPr>
          <p:cNvPr id="12" name="Picture 11" descr="A picture containing text, sign&#10;&#10;Description automatically generated">
            <a:extLst>
              <a:ext uri="{FF2B5EF4-FFF2-40B4-BE49-F238E27FC236}">
                <a16:creationId xmlns:a16="http://schemas.microsoft.com/office/drawing/2014/main" id="{560C0B63-6C72-6542-AB18-D75DD4CCC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0" y="260427"/>
            <a:ext cx="2480194" cy="1113020"/>
          </a:xfrm>
          <a:prstGeom prst="rect">
            <a:avLst/>
          </a:prstGeom>
        </p:spPr>
      </p:pic>
      <p:sp>
        <p:nvSpPr>
          <p:cNvPr id="3" name="TextBox 2">
            <a:extLst>
              <a:ext uri="{FF2B5EF4-FFF2-40B4-BE49-F238E27FC236}">
                <a16:creationId xmlns:a16="http://schemas.microsoft.com/office/drawing/2014/main" id="{852BFBF9-7A83-3347-B2A7-FDD6C1B61957}"/>
              </a:ext>
            </a:extLst>
          </p:cNvPr>
          <p:cNvSpPr txBox="1"/>
          <p:nvPr/>
        </p:nvSpPr>
        <p:spPr>
          <a:xfrm>
            <a:off x="397823" y="1283854"/>
            <a:ext cx="10004116" cy="523220"/>
          </a:xfrm>
          <a:prstGeom prst="rect">
            <a:avLst/>
          </a:prstGeom>
          <a:noFill/>
        </p:spPr>
        <p:txBody>
          <a:bodyPr wrap="square" rtlCol="0">
            <a:spAutoFit/>
          </a:bodyPr>
          <a:lstStyle/>
          <a:p>
            <a:r>
              <a:rPr lang="en-GB" sz="2800" dirty="0">
                <a:solidFill>
                  <a:srgbClr val="3CA0CE"/>
                </a:solidFill>
                <a:latin typeface="Alte DIN 1451 Mittelschrift" panose="020B0603020202020204" pitchFamily="34" charset="0"/>
              </a:rPr>
              <a:t>New forms of violence against women journalists </a:t>
            </a:r>
            <a:endParaRPr lang="en-RS" sz="2400" dirty="0">
              <a:solidFill>
                <a:srgbClr val="3CA0CE"/>
              </a:solidFill>
              <a:latin typeface="Alte DIN 1451 Mittelschrift" panose="020B0603020202020204" pitchFamily="34" charset="0"/>
            </a:endParaRPr>
          </a:p>
        </p:txBody>
      </p:sp>
      <p:sp>
        <p:nvSpPr>
          <p:cNvPr id="6" name="Rectangle 5">
            <a:extLst>
              <a:ext uri="{FF2B5EF4-FFF2-40B4-BE49-F238E27FC236}">
                <a16:creationId xmlns:a16="http://schemas.microsoft.com/office/drawing/2014/main" id="{DE126160-BC69-E344-A32D-686C03246507}"/>
              </a:ext>
            </a:extLst>
          </p:cNvPr>
          <p:cNvSpPr/>
          <p:nvPr/>
        </p:nvSpPr>
        <p:spPr>
          <a:xfrm>
            <a:off x="397823" y="1989483"/>
            <a:ext cx="8097838" cy="4278094"/>
          </a:xfrm>
          <a:prstGeom prst="rect">
            <a:avLst/>
          </a:prstGeom>
        </p:spPr>
        <p:txBody>
          <a:bodyPr wrap="square">
            <a:spAutoFit/>
          </a:bodyPr>
          <a:lstStyle/>
          <a:p>
            <a:pPr marL="285750" indent="-285750">
              <a:buFont typeface="Arial" panose="020B0604020202020204" pitchFamily="34" charset="0"/>
              <a:buChar char="•"/>
            </a:pPr>
            <a:r>
              <a:rPr lang="en-GB" sz="1600" b="1" dirty="0">
                <a:solidFill>
                  <a:srgbClr val="292D79"/>
                </a:solidFill>
                <a:latin typeface="Alte DIN 1451 Mittelschrift" panose="020B0603020202020204" pitchFamily="34" charset="0"/>
              </a:rPr>
              <a:t>Online attacks have real-life impacts.</a:t>
            </a:r>
            <a:r>
              <a:rPr lang="en-GB" sz="1600" dirty="0">
                <a:solidFill>
                  <a:srgbClr val="292D79"/>
                </a:solidFill>
                <a:latin typeface="Alte DIN 1451 Mittelschrift" panose="020B0603020202020204" pitchFamily="34" charset="0"/>
              </a:rPr>
              <a:t> Not only do they affect mental health and productivity, but physical attacks and legal harassment are increasingly seeded online.</a:t>
            </a:r>
          </a:p>
          <a:p>
            <a:pPr marL="285750" indent="-285750">
              <a:buFont typeface="Arial" panose="020B0604020202020204" pitchFamily="34" charset="0"/>
              <a:buChar char="•"/>
            </a:pPr>
            <a:r>
              <a:rPr lang="en-GB" sz="1600" b="1" dirty="0">
                <a:solidFill>
                  <a:srgbClr val="292D79"/>
                </a:solidFill>
                <a:latin typeface="Alte DIN 1451 Mittelschrift" panose="020B0603020202020204" pitchFamily="34" charset="0"/>
              </a:rPr>
              <a:t>Misogyny intersects with other forms of discrimination.</a:t>
            </a:r>
            <a:r>
              <a:rPr lang="en-GB" sz="1600" dirty="0">
                <a:solidFill>
                  <a:srgbClr val="292D79"/>
                </a:solidFill>
                <a:latin typeface="Alte DIN 1451 Mittelschrift" panose="020B0603020202020204" pitchFamily="34" charset="0"/>
              </a:rPr>
              <a:t> Women journalists who are also disadvantaged by racism, homophobia, religious bigotry and other forms of discrimination face additional exposure to online attacks, with worse impacts.</a:t>
            </a:r>
          </a:p>
          <a:p>
            <a:pPr marL="285750" indent="-285750">
              <a:buFont typeface="Arial" panose="020B0604020202020204" pitchFamily="34" charset="0"/>
              <a:buChar char="•"/>
            </a:pPr>
            <a:r>
              <a:rPr lang="en-GB" sz="1600" b="1" dirty="0">
                <a:solidFill>
                  <a:srgbClr val="292D79"/>
                </a:solidFill>
                <a:latin typeface="Alte DIN 1451 Mittelschrift" panose="020B0603020202020204" pitchFamily="34" charset="0"/>
              </a:rPr>
              <a:t>Gendered online violence intersects with disinformation.</a:t>
            </a:r>
            <a:r>
              <a:rPr lang="en-GB" sz="1600" dirty="0">
                <a:solidFill>
                  <a:srgbClr val="292D79"/>
                </a:solidFill>
                <a:latin typeface="Alte DIN 1451 Mittelschrift" panose="020B0603020202020204" pitchFamily="34" charset="0"/>
              </a:rPr>
              <a:t> While orchestrated disinformation campaigns </a:t>
            </a:r>
            <a:r>
              <a:rPr lang="en-GB" sz="1600" dirty="0" err="1">
                <a:solidFill>
                  <a:srgbClr val="292D79"/>
                </a:solidFill>
                <a:latin typeface="Alte DIN 1451 Mittelschrift" panose="020B0603020202020204" pitchFamily="34" charset="0"/>
              </a:rPr>
              <a:t>weaponise</a:t>
            </a:r>
            <a:r>
              <a:rPr lang="en-GB" sz="1600" dirty="0">
                <a:solidFill>
                  <a:srgbClr val="292D79"/>
                </a:solidFill>
                <a:latin typeface="Alte DIN 1451 Mittelschrift" panose="020B0603020202020204" pitchFamily="34" charset="0"/>
              </a:rPr>
              <a:t> misogyny to chill critical reporting, reporting on disinformation can be a trigger for heightened attacks.</a:t>
            </a:r>
          </a:p>
          <a:p>
            <a:pPr marL="285750" indent="-285750">
              <a:buFont typeface="Arial" panose="020B0604020202020204" pitchFamily="34" charset="0"/>
              <a:buChar char="•"/>
            </a:pPr>
            <a:r>
              <a:rPr lang="en-GB" sz="1600" b="1" dirty="0">
                <a:solidFill>
                  <a:srgbClr val="292D79"/>
                </a:solidFill>
                <a:latin typeface="Alte DIN 1451 Mittelschrift" panose="020B0603020202020204" pitchFamily="34" charset="0"/>
              </a:rPr>
              <a:t>Online attacks against women journalists have political motives. </a:t>
            </a:r>
            <a:r>
              <a:rPr lang="en-GB" sz="1600" dirty="0">
                <a:solidFill>
                  <a:srgbClr val="292D79"/>
                </a:solidFill>
                <a:latin typeface="Alte DIN 1451 Mittelschrift" panose="020B0603020202020204" pitchFamily="34" charset="0"/>
              </a:rPr>
              <a:t>Political actors, extremist networks and partisan media are identified as instigators and amplifiers of online violence against women journalists.</a:t>
            </a:r>
          </a:p>
          <a:p>
            <a:pPr marL="285750" indent="-285750">
              <a:buFont typeface="Arial" panose="020B0604020202020204" pitchFamily="34" charset="0"/>
              <a:buChar char="•"/>
            </a:pPr>
            <a:r>
              <a:rPr lang="en-GB" sz="1600" b="1" dirty="0">
                <a:solidFill>
                  <a:srgbClr val="292D79"/>
                </a:solidFill>
                <a:latin typeface="Alte DIN 1451 Mittelschrift" panose="020B0603020202020204" pitchFamily="34" charset="0"/>
              </a:rPr>
              <a:t>Social media platforms and news organisations are still struggling to respond effectively. </a:t>
            </a:r>
            <a:r>
              <a:rPr lang="en-GB" sz="1600" dirty="0">
                <a:solidFill>
                  <a:srgbClr val="292D79"/>
                </a:solidFill>
                <a:latin typeface="Alte DIN 1451 Mittelschrift" panose="020B0603020202020204" pitchFamily="34" charset="0"/>
              </a:rPr>
              <a:t>In the context of an increasingly toxic information ecosystem, platforms are seen as major enablers for online violence. When women journalists turn to them or their employers in the midst of an online violence storm, they often fail to receive effective responses and even face victim-blaming behaviour.</a:t>
            </a:r>
          </a:p>
          <a:p>
            <a:endParaRPr lang="en-RS" sz="1600" dirty="0">
              <a:solidFill>
                <a:srgbClr val="292D79"/>
              </a:solidFill>
              <a:effectLst/>
              <a:latin typeface="Alte DIN 1451 Mittelschrift" panose="020B0603020202020204" pitchFamily="34" charset="0"/>
              <a:ea typeface="Times New Roman" panose="02020603050405020304" pitchFamily="18" charset="0"/>
            </a:endParaRPr>
          </a:p>
        </p:txBody>
      </p:sp>
      <p:sp>
        <p:nvSpPr>
          <p:cNvPr id="7" name="TextBox 6">
            <a:extLst>
              <a:ext uri="{FF2B5EF4-FFF2-40B4-BE49-F238E27FC236}">
                <a16:creationId xmlns:a16="http://schemas.microsoft.com/office/drawing/2014/main" id="{85ACBB94-64A5-FA43-8D7B-98A79BF4A664}"/>
              </a:ext>
            </a:extLst>
          </p:cNvPr>
          <p:cNvSpPr txBox="1"/>
          <p:nvPr/>
        </p:nvSpPr>
        <p:spPr>
          <a:xfrm>
            <a:off x="501346" y="6064652"/>
            <a:ext cx="9447724" cy="523220"/>
          </a:xfrm>
          <a:prstGeom prst="rect">
            <a:avLst/>
          </a:prstGeom>
          <a:noFill/>
        </p:spPr>
        <p:txBody>
          <a:bodyPr wrap="square" rtlCol="0">
            <a:spAutoFit/>
          </a:bodyPr>
          <a:lstStyle/>
          <a:p>
            <a:r>
              <a:rPr lang="en-GB" sz="1400" dirty="0">
                <a:solidFill>
                  <a:srgbClr val="3CA0CE"/>
                </a:solidFill>
                <a:latin typeface="Alte DIN 1451 Mittelschrift" panose="020B0603020202020204" pitchFamily="34" charset="0"/>
              </a:rPr>
              <a:t>‘The Chilling: Global trends in online violence against women journalists’  discussion paper, extract from an interdisciplinary study carried out by the International </a:t>
            </a:r>
            <a:r>
              <a:rPr lang="en-GB" sz="1400" dirty="0" err="1">
                <a:solidFill>
                  <a:srgbClr val="3CA0CE"/>
                </a:solidFill>
                <a:latin typeface="Alte DIN 1451 Mittelschrift" panose="020B0603020202020204" pitchFamily="34" charset="0"/>
              </a:rPr>
              <a:t>Center</a:t>
            </a:r>
            <a:r>
              <a:rPr lang="en-GB" sz="1400" dirty="0">
                <a:solidFill>
                  <a:srgbClr val="3CA0CE"/>
                </a:solidFill>
                <a:latin typeface="Alte DIN 1451 Mittelschrift" panose="020B0603020202020204" pitchFamily="34" charset="0"/>
              </a:rPr>
              <a:t> for Journalists (ICFJ) and UNESCO. </a:t>
            </a:r>
            <a:endParaRPr lang="en-RS" sz="1400" dirty="0">
              <a:solidFill>
                <a:srgbClr val="3CA0CE"/>
              </a:solidFill>
              <a:latin typeface="Alte DIN 1451 Mittelschrift" panose="020B0603020202020204" pitchFamily="34" charset="0"/>
            </a:endParaRPr>
          </a:p>
        </p:txBody>
      </p:sp>
    </p:spTree>
    <p:extLst>
      <p:ext uri="{BB962C8B-B14F-4D97-AF65-F5344CB8AC3E}">
        <p14:creationId xmlns:p14="http://schemas.microsoft.com/office/powerpoint/2010/main" val="2597868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97644A-9E0D-CB40-9E12-ED1DAFD71742}"/>
              </a:ext>
            </a:extLst>
          </p:cNvPr>
          <p:cNvSpPr txBox="1">
            <a:spLocks/>
          </p:cNvSpPr>
          <p:nvPr/>
        </p:nvSpPr>
        <p:spPr>
          <a:xfrm>
            <a:off x="4029738" y="381003"/>
            <a:ext cx="6228906" cy="8718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dirty="0">
              <a:solidFill>
                <a:schemeClr val="bg1"/>
              </a:solidFill>
            </a:endParaRPr>
          </a:p>
        </p:txBody>
      </p:sp>
      <p:pic>
        <p:nvPicPr>
          <p:cNvPr id="12" name="Picture 11" descr="A picture containing text, sign&#10;&#10;Description automatically generated">
            <a:extLst>
              <a:ext uri="{FF2B5EF4-FFF2-40B4-BE49-F238E27FC236}">
                <a16:creationId xmlns:a16="http://schemas.microsoft.com/office/drawing/2014/main" id="{560C0B63-6C72-6542-AB18-D75DD4CCC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0" y="260427"/>
            <a:ext cx="2480194" cy="1113020"/>
          </a:xfrm>
          <a:prstGeom prst="rect">
            <a:avLst/>
          </a:prstGeom>
        </p:spPr>
      </p:pic>
      <p:sp>
        <p:nvSpPr>
          <p:cNvPr id="6" name="Rectangle 5">
            <a:extLst>
              <a:ext uri="{FF2B5EF4-FFF2-40B4-BE49-F238E27FC236}">
                <a16:creationId xmlns:a16="http://schemas.microsoft.com/office/drawing/2014/main" id="{DE126160-BC69-E344-A32D-686C03246507}"/>
              </a:ext>
            </a:extLst>
          </p:cNvPr>
          <p:cNvSpPr/>
          <p:nvPr/>
        </p:nvSpPr>
        <p:spPr>
          <a:xfrm>
            <a:off x="397823" y="2237961"/>
            <a:ext cx="8097838" cy="2062103"/>
          </a:xfrm>
          <a:prstGeom prst="rect">
            <a:avLst/>
          </a:prstGeom>
        </p:spPr>
        <p:txBody>
          <a:bodyPr wrap="square">
            <a:spAutoFit/>
          </a:bodyPr>
          <a:lstStyle/>
          <a:p>
            <a:pPr marL="285750" indent="-285750">
              <a:buFont typeface="Courier New" panose="02070309020205020404" pitchFamily="49" charset="0"/>
              <a:buChar char="o"/>
            </a:pPr>
            <a:r>
              <a:rPr lang="en-GB" sz="1600" dirty="0">
                <a:solidFill>
                  <a:srgbClr val="292D79"/>
                </a:solidFill>
                <a:latin typeface="Alte DIN 1451 Mittelschrift" panose="020B0603020202020204" pitchFamily="34" charset="0"/>
              </a:rPr>
              <a:t>Non-official data and data analysis are provided by international press freedom groups and human rights organizations and for the past several years they report constant decline and deterioration in the environment for independent journalism- legal, political conditions and safety of journalists and media workers.</a:t>
            </a:r>
          </a:p>
          <a:p>
            <a:pPr marL="285750" indent="-285750">
              <a:buFont typeface="Courier New" panose="02070309020205020404" pitchFamily="49" charset="0"/>
              <a:buChar char="o"/>
            </a:pPr>
            <a:endParaRPr lang="en-RS" sz="1600" dirty="0">
              <a:solidFill>
                <a:srgbClr val="292D79"/>
              </a:solidFill>
              <a:latin typeface="Alte DIN 1451 Mittelschrift" panose="020B0603020202020204" pitchFamily="34" charset="0"/>
            </a:endParaRPr>
          </a:p>
          <a:p>
            <a:pPr marL="285750" indent="-285750">
              <a:buFont typeface="Courier New" panose="02070309020205020404" pitchFamily="49" charset="0"/>
              <a:buChar char="o"/>
            </a:pPr>
            <a:r>
              <a:rPr lang="en-GB" sz="1600" dirty="0">
                <a:solidFill>
                  <a:srgbClr val="292D79"/>
                </a:solidFill>
                <a:latin typeface="Alte DIN 1451 Mittelschrift" panose="020B0603020202020204" pitchFamily="34" charset="0"/>
              </a:rPr>
              <a:t>They also register other forms of threats: online threats, harassment, and violence and its effect on press freedom, especially for women journalists. </a:t>
            </a:r>
            <a:endParaRPr lang="en-RS" sz="1600" dirty="0">
              <a:solidFill>
                <a:srgbClr val="292D79"/>
              </a:solidFill>
              <a:latin typeface="Alte DIN 1451 Mittelschrift" panose="020B0603020202020204" pitchFamily="34" charset="0"/>
            </a:endParaRPr>
          </a:p>
          <a:p>
            <a:pPr marL="342900" indent="-342900">
              <a:buFont typeface="Courier New" panose="02070309020205020404" pitchFamily="49" charset="0"/>
              <a:buChar char="o"/>
            </a:pPr>
            <a:endParaRPr lang="en-RS" sz="1600" dirty="0">
              <a:solidFill>
                <a:srgbClr val="292D79"/>
              </a:solidFill>
              <a:effectLst/>
              <a:latin typeface="Alte DIN 1451 Mittelschrift" panose="020B0603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7164F440-DB13-BF45-856E-93D634AA4BF7}"/>
              </a:ext>
            </a:extLst>
          </p:cNvPr>
          <p:cNvSpPr txBox="1"/>
          <p:nvPr/>
        </p:nvSpPr>
        <p:spPr>
          <a:xfrm>
            <a:off x="535577" y="1528354"/>
            <a:ext cx="2642070" cy="523220"/>
          </a:xfrm>
          <a:prstGeom prst="rect">
            <a:avLst/>
          </a:prstGeom>
          <a:noFill/>
        </p:spPr>
        <p:txBody>
          <a:bodyPr wrap="none" rtlCol="0">
            <a:spAutoFit/>
          </a:bodyPr>
          <a:lstStyle/>
          <a:p>
            <a:r>
              <a:rPr lang="en-RS" sz="2800" dirty="0">
                <a:solidFill>
                  <a:srgbClr val="3CA0CE"/>
                </a:solidFill>
                <a:latin typeface="Alte DIN 1451 Mittelschrift" panose="020B0603020202020204" pitchFamily="34" charset="0"/>
              </a:rPr>
              <a:t>Non-official data</a:t>
            </a:r>
            <a:endParaRPr lang="en-RS" sz="2800" dirty="0"/>
          </a:p>
        </p:txBody>
      </p:sp>
    </p:spTree>
    <p:extLst>
      <p:ext uri="{BB962C8B-B14F-4D97-AF65-F5344CB8AC3E}">
        <p14:creationId xmlns:p14="http://schemas.microsoft.com/office/powerpoint/2010/main" val="2493465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97644A-9E0D-CB40-9E12-ED1DAFD71742}"/>
              </a:ext>
            </a:extLst>
          </p:cNvPr>
          <p:cNvSpPr txBox="1">
            <a:spLocks/>
          </p:cNvSpPr>
          <p:nvPr/>
        </p:nvSpPr>
        <p:spPr>
          <a:xfrm>
            <a:off x="4029738" y="381003"/>
            <a:ext cx="6228906" cy="8718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dirty="0">
              <a:solidFill>
                <a:schemeClr val="bg1"/>
              </a:solidFill>
            </a:endParaRPr>
          </a:p>
        </p:txBody>
      </p:sp>
      <p:pic>
        <p:nvPicPr>
          <p:cNvPr id="12" name="Picture 11" descr="A picture containing text, sign&#10;&#10;Description automatically generated">
            <a:extLst>
              <a:ext uri="{FF2B5EF4-FFF2-40B4-BE49-F238E27FC236}">
                <a16:creationId xmlns:a16="http://schemas.microsoft.com/office/drawing/2014/main" id="{560C0B63-6C72-6542-AB18-D75DD4CCC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0" y="260427"/>
            <a:ext cx="2480194" cy="1113020"/>
          </a:xfrm>
          <a:prstGeom prst="rect">
            <a:avLst/>
          </a:prstGeom>
        </p:spPr>
      </p:pic>
      <p:sp>
        <p:nvSpPr>
          <p:cNvPr id="3" name="TextBox 2">
            <a:extLst>
              <a:ext uri="{FF2B5EF4-FFF2-40B4-BE49-F238E27FC236}">
                <a16:creationId xmlns:a16="http://schemas.microsoft.com/office/drawing/2014/main" id="{852BFBF9-7A83-3347-B2A7-FDD6C1B61957}"/>
              </a:ext>
            </a:extLst>
          </p:cNvPr>
          <p:cNvSpPr txBox="1"/>
          <p:nvPr/>
        </p:nvSpPr>
        <p:spPr>
          <a:xfrm>
            <a:off x="397823" y="1283854"/>
            <a:ext cx="10004116" cy="523220"/>
          </a:xfrm>
          <a:prstGeom prst="rect">
            <a:avLst/>
          </a:prstGeom>
          <a:noFill/>
        </p:spPr>
        <p:txBody>
          <a:bodyPr wrap="square" rtlCol="0">
            <a:spAutoFit/>
          </a:bodyPr>
          <a:lstStyle/>
          <a:p>
            <a:r>
              <a:rPr lang="en-RS" sz="2800" dirty="0">
                <a:solidFill>
                  <a:srgbClr val="3CA0CE"/>
                </a:solidFill>
                <a:latin typeface="Alte DIN 1451 Mittelschrift" panose="020B0603020202020204" pitchFamily="34" charset="0"/>
              </a:rPr>
              <a:t>Recommendations</a:t>
            </a:r>
          </a:p>
        </p:txBody>
      </p:sp>
      <p:sp>
        <p:nvSpPr>
          <p:cNvPr id="6" name="Rectangle 5">
            <a:extLst>
              <a:ext uri="{FF2B5EF4-FFF2-40B4-BE49-F238E27FC236}">
                <a16:creationId xmlns:a16="http://schemas.microsoft.com/office/drawing/2014/main" id="{DE126160-BC69-E344-A32D-686C03246507}"/>
              </a:ext>
            </a:extLst>
          </p:cNvPr>
          <p:cNvSpPr/>
          <p:nvPr/>
        </p:nvSpPr>
        <p:spPr>
          <a:xfrm>
            <a:off x="397823" y="2237961"/>
            <a:ext cx="8097838" cy="2308324"/>
          </a:xfrm>
          <a:prstGeom prst="rect">
            <a:avLst/>
          </a:prstGeom>
        </p:spPr>
        <p:txBody>
          <a:bodyPr wrap="square">
            <a:spAutoFit/>
          </a:bodyPr>
          <a:lstStyle/>
          <a:p>
            <a:pPr marL="285750" lvl="0" indent="-285750">
              <a:buFont typeface="Courier New" panose="02070309020205020404" pitchFamily="49" charset="0"/>
              <a:buChar char="o"/>
            </a:pPr>
            <a:r>
              <a:rPr lang="en-GB" sz="1600" dirty="0">
                <a:solidFill>
                  <a:srgbClr val="292D79"/>
                </a:solidFill>
                <a:latin typeface="Alte DIN 1451 Mittelschrift" panose="020B0603020202020204" pitchFamily="34" charset="0"/>
              </a:rPr>
              <a:t>Civil society organisations, reputable independent information sources, such as those mentioned today are best placed to be involved in measuring the progress towards achieving SDG16. As Covid 19 pandemic has demonstrated governments are not to be considered as definitive source of information on the work-related murders of journalists, some of whom would be considered critics of those governments. </a:t>
            </a:r>
          </a:p>
          <a:p>
            <a:pPr marL="285750" lvl="0" indent="-285750">
              <a:buFont typeface="Courier New" panose="02070309020205020404" pitchFamily="49" charset="0"/>
              <a:buChar char="o"/>
            </a:pPr>
            <a:endParaRPr lang="en-RS" sz="1600" dirty="0">
              <a:solidFill>
                <a:srgbClr val="292D79"/>
              </a:solidFill>
              <a:latin typeface="Alte DIN 1451 Mittelschrift" panose="020B0603020202020204" pitchFamily="34" charset="0"/>
            </a:endParaRPr>
          </a:p>
          <a:p>
            <a:pPr marL="285750" lvl="0" indent="-285750">
              <a:buFont typeface="Courier New" panose="02070309020205020404" pitchFamily="49" charset="0"/>
              <a:buChar char="o"/>
            </a:pPr>
            <a:r>
              <a:rPr lang="en-GB" sz="1600" dirty="0">
                <a:solidFill>
                  <a:srgbClr val="292D79"/>
                </a:solidFill>
                <a:latin typeface="Alte DIN 1451 Mittelschrift" panose="020B0603020202020204" pitchFamily="34" charset="0"/>
              </a:rPr>
              <a:t>Include data that reflect new forms of supressing journalism and media and endangering safety of journalists and press freedom - online threats and harassment especially those directed towards women. </a:t>
            </a:r>
            <a:endParaRPr lang="en-RS" sz="1600" dirty="0">
              <a:solidFill>
                <a:srgbClr val="292D79"/>
              </a:solidFill>
              <a:latin typeface="Alte DIN 1451 Mittelschrift" panose="020B0603020202020204" pitchFamily="34" charset="0"/>
            </a:endParaRPr>
          </a:p>
        </p:txBody>
      </p:sp>
    </p:spTree>
    <p:extLst>
      <p:ext uri="{BB962C8B-B14F-4D97-AF65-F5344CB8AC3E}">
        <p14:creationId xmlns:p14="http://schemas.microsoft.com/office/powerpoint/2010/main" val="2821556172"/>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13408</TotalTime>
  <Words>1079</Words>
  <Application>Microsoft Macintosh PowerPoint</Application>
  <PresentationFormat>Custom</PresentationFormat>
  <Paragraphs>60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Alte DIN 1451 Mittelschrift</vt:lpstr>
      <vt:lpstr>Arial</vt:lpstr>
      <vt:lpstr>Calibri</vt:lpstr>
      <vt:lpstr>Courier New</vt:lpstr>
      <vt:lpstr> Black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Consultant &amp; researcher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J. Oghia</dc:creator>
  <cp:lastModifiedBy>Ivana Bjelic Vucinic</cp:lastModifiedBy>
  <cp:revision>787</cp:revision>
  <cp:lastPrinted>2019-05-06T12:35:56Z</cp:lastPrinted>
  <dcterms:created xsi:type="dcterms:W3CDTF">2018-11-27T12:17:10Z</dcterms:created>
  <dcterms:modified xsi:type="dcterms:W3CDTF">2021-07-12T12:36:53Z</dcterms:modified>
</cp:coreProperties>
</file>