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9" r:id="rId6"/>
    <p:sldId id="260" r:id="rId7"/>
    <p:sldId id="261" r:id="rId8"/>
    <p:sldId id="263" r:id="rId9"/>
    <p:sldId id="269" r:id="rId10"/>
    <p:sldId id="266" r:id="rId11"/>
    <p:sldId id="265" r:id="rId12"/>
    <p:sldId id="270" r:id="rId13"/>
    <p:sldId id="262" r:id="rId14"/>
    <p:sldId id="267" r:id="rId15"/>
    <p:sldId id="271" r:id="rId16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ill Sans MT" panose="020B0502020104020203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A639E0CF-FE6E-4B39-8D18-5C9315917745}">
          <p14:sldIdLst>
            <p14:sldId id="256"/>
          </p14:sldIdLst>
        </p14:section>
        <p14:section name="Content" id="{2706F037-312C-4ACA-AC4A-5B6282AB48A8}">
          <p14:sldIdLst>
            <p14:sldId id="259"/>
            <p14:sldId id="260"/>
            <p14:sldId id="261"/>
            <p14:sldId id="263"/>
            <p14:sldId id="269"/>
            <p14:sldId id="266"/>
            <p14:sldId id="265"/>
            <p14:sldId id="270"/>
            <p14:sldId id="262"/>
            <p14:sldId id="267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158" userDrawn="1">
          <p15:clr>
            <a:srgbClr val="A4A3A4"/>
          </p15:clr>
        </p15:guide>
        <p15:guide id="3" orient="horz" pos="4201" userDrawn="1">
          <p15:clr>
            <a:srgbClr val="A4A3A4"/>
          </p15:clr>
        </p15:guide>
        <p15:guide id="4" orient="horz" pos="3884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211" userDrawn="1">
          <p15:clr>
            <a:srgbClr val="A4A3A4"/>
          </p15:clr>
        </p15:guide>
        <p15:guide id="7" pos="7469" userDrawn="1">
          <p15:clr>
            <a:srgbClr val="A4A3A4"/>
          </p15:clr>
        </p15:guide>
        <p15:guide id="8" pos="3780" userDrawn="1">
          <p15:clr>
            <a:srgbClr val="A4A3A4"/>
          </p15:clr>
        </p15:guide>
        <p15:guide id="9" pos="39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C5BA"/>
    <a:srgbClr val="46949D"/>
    <a:srgbClr val="006A8D"/>
    <a:srgbClr val="85BBC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Objects="1" showGuides="1">
      <p:cViewPr varScale="1">
        <p:scale>
          <a:sx n="125" d="100"/>
          <a:sy n="125" d="100"/>
        </p:scale>
        <p:origin x="360" y="77"/>
      </p:cViewPr>
      <p:guideLst>
        <p:guide orient="horz" pos="2160"/>
        <p:guide orient="horz" pos="3158"/>
        <p:guide orient="horz" pos="4201"/>
        <p:guide orient="horz" pos="3884"/>
        <p:guide pos="3840"/>
        <p:guide pos="211"/>
        <p:guide pos="7469"/>
        <p:guide pos="3780"/>
        <p:guide pos="390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80" d="100"/>
          <a:sy n="80" d="100"/>
        </p:scale>
        <p:origin x="-20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2852" y="142844"/>
            <a:ext cx="6572296" cy="285752"/>
          </a:xfrm>
          <a:prstGeom prst="rect">
            <a:avLst/>
          </a:prstGeom>
          <a:solidFill>
            <a:srgbClr val="BBC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42852" y="14284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algn="l"/>
            <a:fld id="{54062AD8-C593-4549-8DB4-6318BFC84EF2}" type="datetime3">
              <a:rPr lang="en-US" smtClean="0">
                <a:solidFill>
                  <a:srgbClr val="006A8D"/>
                </a:solidFill>
                <a:latin typeface="Gill Sans MT" pitchFamily="34" charset="0"/>
              </a:rPr>
              <a:pPr algn="l"/>
              <a:t>12 July 2021</a:t>
            </a:fld>
            <a:endParaRPr lang="en-GB" dirty="0">
              <a:solidFill>
                <a:srgbClr val="006A8D"/>
              </a:solidFill>
              <a:latin typeface="Gill Sans MT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14752" y="14284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/>
            </a:lvl1pPr>
          </a:lstStyle>
          <a:p>
            <a:fld id="{4B21A628-EEBB-4D48-A1C3-E7830CD278C3}" type="slidenum">
              <a:rPr lang="en-GB" smtClean="0">
                <a:solidFill>
                  <a:srgbClr val="006A8D"/>
                </a:solidFill>
                <a:latin typeface="Gill Sans MT" pitchFamily="34" charset="0"/>
              </a:rPr>
              <a:pPr/>
              <a:t>‹#›</a:t>
            </a:fld>
            <a:endParaRPr lang="en-GB">
              <a:solidFill>
                <a:srgbClr val="006A8D"/>
              </a:solidFill>
              <a:latin typeface="Gill Sans MT" pitchFamily="34" charset="0"/>
            </a:endParaRPr>
          </a:p>
        </p:txBody>
      </p:sp>
      <p:pic>
        <p:nvPicPr>
          <p:cNvPr id="1026" name="Picture 2" descr="C:\Users\jorgen\Documents\Adm - PRIO (new)\Visual profile\PPT\footer pr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000" y="8501090"/>
            <a:ext cx="6300000" cy="496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97DE1-57DC-4CA4-9AFD-51CFFBF634AF}" type="datetime3">
              <a:rPr lang="en-US" smtClean="0"/>
              <a:pPr/>
              <a:t>12 July 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F34B3-5694-4F95-BB11-702864208D43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 userDrawn="1"/>
        </p:nvSpPr>
        <p:spPr>
          <a:xfrm>
            <a:off x="335360" y="6381328"/>
            <a:ext cx="3024336" cy="349702"/>
          </a:xfrm>
          <a:prstGeom prst="rect">
            <a:avLst/>
          </a:prstGeom>
          <a:noFill/>
        </p:spPr>
        <p:txBody>
          <a:bodyPr wrap="square" lIns="0" tIns="36000" rIns="0" bIns="36000" rtlCol="0" anchor="ctr" anchorCtr="0">
            <a:noAutofit/>
          </a:bodyPr>
          <a:lstStyle/>
          <a:p>
            <a:pPr algn="ctr"/>
            <a:r>
              <a:rPr lang="en-GB" sz="1800" dirty="0">
                <a:solidFill>
                  <a:schemeClr val="accent2"/>
                </a:solidFill>
                <a:latin typeface="Gill Sans MT" pitchFamily="34" charset="0"/>
              </a:rPr>
              <a:t>Peace Research Institute Oslo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79777" y="1571613"/>
            <a:ext cx="7777792" cy="4000528"/>
          </a:xfrm>
        </p:spPr>
        <p:txBody>
          <a:bodyPr tIns="18000" bIns="18000" anchor="t">
            <a:noAutofit/>
          </a:bodyPr>
          <a:lstStyle>
            <a:lvl1pPr algn="l">
              <a:lnSpc>
                <a:spcPct val="100000"/>
              </a:lnSpc>
              <a:defRPr sz="43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79777" y="4143381"/>
            <a:ext cx="7777791" cy="202247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5BBC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Venue and date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079777" y="142852"/>
            <a:ext cx="7777791" cy="1071570"/>
          </a:xfrm>
        </p:spPr>
        <p:txBody>
          <a:bodyPr anchor="b">
            <a:normAutofit/>
          </a:bodyPr>
          <a:lstStyle>
            <a:lvl1pPr marL="0" indent="0"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7" y="332656"/>
            <a:ext cx="2965962" cy="12961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nar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4434" y="1285858"/>
            <a:ext cx="5568951" cy="48799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666977" y="6165850"/>
            <a:ext cx="3236408" cy="215444"/>
          </a:xfrm>
        </p:spPr>
        <p:txBody>
          <a:bodyPr wrap="square" tIns="0" rIns="0" bIns="0">
            <a:spAutoFit/>
          </a:bodyPr>
          <a:lstStyle>
            <a:lvl1pPr marL="0" indent="0" algn="r">
              <a:buNone/>
              <a:defRPr sz="1400">
                <a:solidFill>
                  <a:srgbClr val="BBC5BA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Photo credits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434" y="0"/>
            <a:ext cx="11523133" cy="1071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88618" y="1285876"/>
            <a:ext cx="5568949" cy="4879975"/>
          </a:xfrm>
        </p:spPr>
        <p:txBody>
          <a:bodyPr>
            <a:noAutofit/>
          </a:bodyPr>
          <a:lstStyle>
            <a:lvl1pPr marL="0" indent="0">
              <a:buNone/>
              <a:defRPr sz="2300" i="1">
                <a:latin typeface="+mn-lt"/>
              </a:defRPr>
            </a:lvl1pPr>
          </a:lstStyle>
          <a:p>
            <a:pPr lvl="0"/>
            <a:r>
              <a:rPr lang="en-US" dirty="0"/>
              <a:t>Narrative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-you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23793" y="5572140"/>
            <a:ext cx="7633775" cy="593711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rgbClr val="85BBC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Enter web address here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223794" y="599946"/>
            <a:ext cx="7489882" cy="734423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GB" sz="4300" dirty="0">
                <a:solidFill>
                  <a:schemeClr val="bg1"/>
                </a:solidFill>
                <a:latin typeface="+mn-lt"/>
              </a:rPr>
              <a:t>Thank you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223793" y="1571625"/>
            <a:ext cx="7633776" cy="37861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35360" y="6339808"/>
            <a:ext cx="3024336" cy="349702"/>
          </a:xfrm>
          <a:prstGeom prst="rect">
            <a:avLst/>
          </a:prstGeom>
          <a:noFill/>
        </p:spPr>
        <p:txBody>
          <a:bodyPr wrap="square" lIns="0" tIns="36000" rIns="0" bIns="36000" rtlCol="0" anchor="ctr" anchorCtr="0">
            <a:noAutofit/>
          </a:bodyPr>
          <a:lstStyle/>
          <a:p>
            <a:pPr algn="ctr"/>
            <a:r>
              <a:rPr lang="en-GB" sz="1800" dirty="0">
                <a:solidFill>
                  <a:schemeClr val="accent2"/>
                </a:solidFill>
                <a:latin typeface="Gill Sans MT" pitchFamily="34" charset="0"/>
              </a:rPr>
              <a:t>Peace Research Institute Oslo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7" y="332656"/>
            <a:ext cx="2965962" cy="12961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blac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71546"/>
            <a:ext cx="12192000" cy="5786454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4434" y="1285860"/>
            <a:ext cx="11523133" cy="47857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03511" y="6428006"/>
            <a:ext cx="9721081" cy="215444"/>
          </a:xfrm>
        </p:spPr>
        <p:txBody>
          <a:bodyPr wrap="square" tIns="0" bIns="0">
            <a:spAutoFit/>
          </a:bodyPr>
          <a:lstStyle>
            <a:lvl1pPr marL="0" indent="0" algn="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Photo credits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434" y="0"/>
            <a:ext cx="11523133" cy="1071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970" y="6254271"/>
            <a:ext cx="1017510" cy="44702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black background, no hea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4434" y="214291"/>
            <a:ext cx="11523133" cy="58573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333467" y="6428006"/>
            <a:ext cx="10096572" cy="215444"/>
          </a:xfrm>
        </p:spPr>
        <p:txBody>
          <a:bodyPr wrap="square" tIns="0" bIns="0">
            <a:spAutoFit/>
          </a:bodyPr>
          <a:lstStyle>
            <a:lvl1pPr marL="0" indent="0" algn="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Photo credits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970" y="6254271"/>
            <a:ext cx="1017510" cy="44702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0"/>
            <a:ext cx="11523134" cy="1071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4" y="2000240"/>
            <a:ext cx="5568951" cy="416561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2" y="2000240"/>
            <a:ext cx="5571065" cy="416561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1285876"/>
            <a:ext cx="5568951" cy="571489"/>
          </a:xfrm>
          <a:solidFill>
            <a:srgbClr val="46949D"/>
          </a:solidFill>
        </p:spPr>
        <p:txBody>
          <a:bodyPr anchor="ctr">
            <a:normAutofit/>
          </a:bodyPr>
          <a:lstStyle>
            <a:lvl1pPr>
              <a:buNone/>
              <a:defRPr sz="2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2" y="1285861"/>
            <a:ext cx="5571066" cy="571489"/>
          </a:xfrm>
          <a:solidFill>
            <a:srgbClr val="46949D"/>
          </a:solidFill>
        </p:spPr>
        <p:txBody>
          <a:bodyPr anchor="ctr">
            <a:normAutofit/>
          </a:bodyPr>
          <a:lstStyle>
            <a:lvl1pPr>
              <a:buNone/>
              <a:defRPr sz="23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34" y="0"/>
            <a:ext cx="11523133" cy="1071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4" y="1285860"/>
            <a:ext cx="5568951" cy="487999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2" y="1285860"/>
            <a:ext cx="5571065" cy="487999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4434" y="0"/>
            <a:ext cx="11523133" cy="1071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4434" y="0"/>
            <a:ext cx="11523133" cy="1071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83155" y="1697612"/>
            <a:ext cx="2713548" cy="203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83155" y="3731612"/>
            <a:ext cx="2713548" cy="648000"/>
          </a:xfrm>
          <a:solidFill>
            <a:schemeClr val="accent3"/>
          </a:solidFill>
        </p:spPr>
        <p:txBody>
          <a:bodyPr lIns="36000" tIns="36000" rIns="36000" bIns="36000" anchor="b" anchorCtr="0">
            <a:normAutofit/>
          </a:bodyPr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name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83155" y="4374554"/>
            <a:ext cx="2713548" cy="648000"/>
          </a:xfrm>
          <a:solidFill>
            <a:schemeClr val="accent6"/>
          </a:solidFill>
        </p:spPr>
        <p:txBody>
          <a:bodyPr lIns="36000" tIns="36000" rIns="36000" bIns="36000" anchor="t" anchorCtr="0">
            <a:normAutofit/>
          </a:bodyPr>
          <a:lstStyle>
            <a:lvl1pPr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287206" y="1697612"/>
            <a:ext cx="2713548" cy="203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3287206" y="3724268"/>
            <a:ext cx="2713548" cy="648000"/>
          </a:xfrm>
          <a:solidFill>
            <a:schemeClr val="accent3"/>
          </a:solidFill>
        </p:spPr>
        <p:txBody>
          <a:bodyPr lIns="36000" tIns="36000" rIns="36000" bIns="36000" anchor="b" anchorCtr="0">
            <a:normAutofit/>
          </a:bodyPr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name</a:t>
            </a:r>
            <a:endParaRPr lang="en-GB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287206" y="4367210"/>
            <a:ext cx="2713548" cy="648000"/>
          </a:xfrm>
          <a:solidFill>
            <a:schemeClr val="accent6"/>
          </a:solidFill>
        </p:spPr>
        <p:txBody>
          <a:bodyPr lIns="36000" tIns="36000" rIns="36000" bIns="36000" anchor="t" anchorCtr="0">
            <a:normAutofit/>
          </a:bodyPr>
          <a:lstStyle>
            <a:lvl1pPr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191251" y="1697612"/>
            <a:ext cx="2713548" cy="203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191258" y="3731612"/>
            <a:ext cx="2713548" cy="648000"/>
          </a:xfrm>
          <a:solidFill>
            <a:schemeClr val="accent3"/>
          </a:solidFill>
        </p:spPr>
        <p:txBody>
          <a:bodyPr lIns="36000" tIns="36000" rIns="36000" bIns="36000" anchor="b" anchorCtr="0">
            <a:normAutofit/>
          </a:bodyPr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name</a:t>
            </a:r>
            <a:endParaRPr lang="en-GB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191258" y="4374554"/>
            <a:ext cx="2713548" cy="648000"/>
          </a:xfrm>
          <a:solidFill>
            <a:schemeClr val="accent6"/>
          </a:solidFill>
        </p:spPr>
        <p:txBody>
          <a:bodyPr lIns="36000" tIns="36000" rIns="36000" bIns="36000" anchor="t" anchorCtr="0">
            <a:normAutofit/>
          </a:bodyPr>
          <a:lstStyle>
            <a:lvl1pPr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9095307" y="1697612"/>
            <a:ext cx="2713548" cy="2034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9095307" y="3731612"/>
            <a:ext cx="2713548" cy="648000"/>
          </a:xfrm>
          <a:solidFill>
            <a:schemeClr val="accent3"/>
          </a:solidFill>
        </p:spPr>
        <p:txBody>
          <a:bodyPr lIns="36000" tIns="36000" rIns="36000" bIns="36000" anchor="b" anchorCtr="0">
            <a:normAutofit/>
          </a:bodyPr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name</a:t>
            </a:r>
            <a:endParaRPr lang="en-GB" dirty="0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9095307" y="4374554"/>
            <a:ext cx="2713548" cy="648000"/>
          </a:xfrm>
          <a:solidFill>
            <a:schemeClr val="accent6"/>
          </a:solidFill>
        </p:spPr>
        <p:txBody>
          <a:bodyPr lIns="36000" tIns="36000" rIns="36000" bIns="36000" anchor="t" anchorCtr="0">
            <a:normAutofit/>
          </a:bodyPr>
          <a:lstStyle>
            <a:lvl1pPr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Enter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4434" y="0"/>
            <a:ext cx="11523133" cy="1071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89288" y="1881000"/>
            <a:ext cx="2064000" cy="154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89288" y="3429000"/>
            <a:ext cx="2064000" cy="648000"/>
          </a:xfrm>
          <a:solidFill>
            <a:schemeClr val="accent3"/>
          </a:solidFill>
        </p:spPr>
        <p:txBody>
          <a:bodyPr lIns="36000" tIns="36000" rIns="36000" bIns="36000" anchor="b" anchorCtr="0">
            <a:normAutofit/>
          </a:bodyPr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name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89288" y="4071942"/>
            <a:ext cx="2064000" cy="648000"/>
          </a:xfrm>
          <a:solidFill>
            <a:schemeClr val="accent6"/>
          </a:solidFill>
        </p:spPr>
        <p:txBody>
          <a:bodyPr lIns="36000" tIns="36000" rIns="36000" bIns="36000" anchor="t" anchorCtr="0">
            <a:normAutofit/>
          </a:bodyPr>
          <a:lstStyle>
            <a:lvl1pPr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693285" y="1881000"/>
            <a:ext cx="2064000" cy="154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693285" y="3429000"/>
            <a:ext cx="2064000" cy="648000"/>
          </a:xfrm>
          <a:solidFill>
            <a:schemeClr val="accent3"/>
          </a:solidFill>
        </p:spPr>
        <p:txBody>
          <a:bodyPr lIns="36000" tIns="36000" rIns="36000" bIns="36000" anchor="b" anchorCtr="0">
            <a:normAutofit/>
          </a:bodyPr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name</a:t>
            </a:r>
            <a:endParaRPr lang="en-GB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693285" y="4071942"/>
            <a:ext cx="2064000" cy="648000"/>
          </a:xfrm>
          <a:solidFill>
            <a:schemeClr val="accent6"/>
          </a:solidFill>
        </p:spPr>
        <p:txBody>
          <a:bodyPr lIns="36000" tIns="36000" rIns="36000" bIns="36000" anchor="t" anchorCtr="0">
            <a:normAutofit/>
          </a:bodyPr>
          <a:lstStyle>
            <a:lvl1pPr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997288" y="1881000"/>
            <a:ext cx="2064000" cy="154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997288" y="3429000"/>
            <a:ext cx="2064000" cy="648000"/>
          </a:xfrm>
          <a:solidFill>
            <a:schemeClr val="accent3"/>
          </a:solidFill>
        </p:spPr>
        <p:txBody>
          <a:bodyPr lIns="36000" tIns="36000" rIns="36000" bIns="36000" anchor="b" anchorCtr="0">
            <a:normAutofit/>
          </a:bodyPr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name</a:t>
            </a:r>
            <a:endParaRPr lang="en-GB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997288" y="4071942"/>
            <a:ext cx="2064000" cy="648000"/>
          </a:xfrm>
          <a:solidFill>
            <a:schemeClr val="accent6"/>
          </a:solidFill>
        </p:spPr>
        <p:txBody>
          <a:bodyPr lIns="36000" tIns="36000" rIns="36000" bIns="36000" anchor="t" anchorCtr="0">
            <a:normAutofit/>
          </a:bodyPr>
          <a:lstStyle>
            <a:lvl1pPr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325291" y="1881000"/>
            <a:ext cx="2064000" cy="154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7325291" y="3429000"/>
            <a:ext cx="2064000" cy="648000"/>
          </a:xfrm>
          <a:solidFill>
            <a:schemeClr val="accent3"/>
          </a:solidFill>
        </p:spPr>
        <p:txBody>
          <a:bodyPr lIns="36000" tIns="36000" rIns="36000" bIns="36000" anchor="b" anchorCtr="0">
            <a:normAutofit/>
          </a:bodyPr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name</a:t>
            </a:r>
            <a:endParaRPr lang="en-GB" dirty="0"/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325291" y="4071942"/>
            <a:ext cx="2064000" cy="648000"/>
          </a:xfrm>
          <a:solidFill>
            <a:schemeClr val="accent6"/>
          </a:solidFill>
        </p:spPr>
        <p:txBody>
          <a:bodyPr lIns="36000" tIns="36000" rIns="36000" bIns="36000" anchor="t" anchorCtr="0">
            <a:normAutofit/>
          </a:bodyPr>
          <a:lstStyle>
            <a:lvl1pPr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9629291" y="1881000"/>
            <a:ext cx="2064000" cy="154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9629291" y="3429000"/>
            <a:ext cx="2064000" cy="648000"/>
          </a:xfrm>
          <a:solidFill>
            <a:schemeClr val="accent3"/>
          </a:solidFill>
        </p:spPr>
        <p:txBody>
          <a:bodyPr lIns="36000" tIns="36000" rIns="36000" bIns="36000" anchor="b" anchorCtr="0">
            <a:normAutofit/>
          </a:bodyPr>
          <a:lstStyle>
            <a:lvl1pP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name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9629291" y="4071942"/>
            <a:ext cx="2064000" cy="648000"/>
          </a:xfrm>
          <a:solidFill>
            <a:schemeClr val="accent6"/>
          </a:solidFill>
        </p:spPr>
        <p:txBody>
          <a:bodyPr lIns="36000" tIns="36000" rIns="36000" bIns="36000" anchor="t" anchorCtr="0">
            <a:normAutofit/>
          </a:bodyPr>
          <a:lstStyle>
            <a:lvl1pPr>
              <a:buNone/>
              <a:defRPr sz="1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Enter 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 descr="C:\Users\jorgen\Documents\My Graphics (v-based)\Maps - Reference\Wordl (PRIO colours).png"/>
          <p:cNvPicPr>
            <a:picLocks noChangeAspect="1" noChangeArrowheads="1"/>
          </p:cNvPicPr>
          <p:nvPr userDrawn="1"/>
        </p:nvPicPr>
        <p:blipFill>
          <a:blip r:embed="rId2" cstate="print"/>
          <a:srcRect l="11718" r="2743"/>
          <a:stretch>
            <a:fillRect/>
          </a:stretch>
        </p:blipFill>
        <p:spPr bwMode="auto">
          <a:xfrm>
            <a:off x="983432" y="1285861"/>
            <a:ext cx="10225136" cy="511867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4434" y="1285859"/>
            <a:ext cx="11523133" cy="47857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333467" y="6428006"/>
            <a:ext cx="10096572" cy="215444"/>
          </a:xfrm>
        </p:spPr>
        <p:txBody>
          <a:bodyPr wrap="square" tIns="0" bIns="0">
            <a:spAutoFit/>
          </a:bodyPr>
          <a:lstStyle>
            <a:lvl1pPr marL="0" indent="0" algn="r">
              <a:buNone/>
              <a:defRPr sz="1400">
                <a:solidFill>
                  <a:schemeClr val="accent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Photo credits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434" y="0"/>
            <a:ext cx="11523133" cy="10715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nimal&#10;&#10;Description generated with high confidence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6"/>
          <a:stretch/>
        </p:blipFill>
        <p:spPr>
          <a:xfrm>
            <a:off x="0" y="1"/>
            <a:ext cx="12192000" cy="107154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970" y="6244410"/>
            <a:ext cx="1017510" cy="466748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34" y="1285860"/>
            <a:ext cx="11523133" cy="4879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2767" y="6357959"/>
            <a:ext cx="284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defRPr>
            </a:lvl1pPr>
          </a:lstStyle>
          <a:p>
            <a:fld id="{E4BDD70C-289F-4728-AACD-4FFF58EFF1F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434" y="0"/>
            <a:ext cx="11523133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0" r:id="rId2"/>
    <p:sldLayoutId id="2147483652" r:id="rId3"/>
    <p:sldLayoutId id="2147483663" r:id="rId4"/>
    <p:sldLayoutId id="2147483655" r:id="rId5"/>
    <p:sldLayoutId id="2147483669" r:id="rId6"/>
    <p:sldLayoutId id="2147483670" r:id="rId7"/>
    <p:sldLayoutId id="2147483665" r:id="rId8"/>
    <p:sldLayoutId id="2147483657" r:id="rId9"/>
    <p:sldLayoutId id="2147483664" r:id="rId10"/>
    <p:sldLayoutId id="2147483667" r:id="rId11"/>
    <p:sldLayoutId id="2147483671" r:id="rId12"/>
    <p:sldLayoutId id="214748366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spcBef>
          <a:spcPct val="20000"/>
        </a:spcBef>
        <a:buClr>
          <a:srgbClr val="BBC5BA"/>
        </a:buClr>
        <a:buFont typeface="Arial" pitchFamily="34" charset="0"/>
        <a:buChar char="•"/>
        <a:defRPr sz="2100" kern="1200">
          <a:solidFill>
            <a:srgbClr val="006A8D"/>
          </a:solidFill>
          <a:latin typeface="Gill Sans MT" pitchFamily="34" charset="0"/>
          <a:ea typeface="+mn-ea"/>
          <a:cs typeface="+mn-cs"/>
        </a:defRPr>
      </a:lvl1pPr>
      <a:lvl2pPr marL="539750" indent="-274638" algn="l" defTabSz="914400" rtl="0" eaLnBrk="1" latinLnBrk="0" hangingPunct="1">
        <a:spcBef>
          <a:spcPct val="20000"/>
        </a:spcBef>
        <a:buClr>
          <a:srgbClr val="BBC5BA"/>
        </a:buClr>
        <a:buFont typeface="Arial" pitchFamily="34" charset="0"/>
        <a:buChar char="–"/>
        <a:defRPr sz="2100" i="1" kern="1200">
          <a:solidFill>
            <a:srgbClr val="46949D"/>
          </a:solidFill>
          <a:latin typeface="Gill Sans MT" pitchFamily="34" charset="0"/>
          <a:ea typeface="+mn-ea"/>
          <a:cs typeface="+mn-cs"/>
        </a:defRPr>
      </a:lvl2pPr>
      <a:lvl3pPr marL="804863" indent="-265113" algn="l" defTabSz="914400" rtl="0" eaLnBrk="1" latinLnBrk="0" hangingPunct="1">
        <a:spcBef>
          <a:spcPct val="20000"/>
        </a:spcBef>
        <a:buClr>
          <a:srgbClr val="BBC5BA"/>
        </a:buClr>
        <a:buFont typeface="Arial" pitchFamily="34" charset="0"/>
        <a:buChar char="•"/>
        <a:defRPr sz="2100" kern="1200">
          <a:solidFill>
            <a:srgbClr val="85BBC3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and conflict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IMPACT OF THE PANDEMIC ON MEASURING PROGRESS OF SDG 16+:  LOOKING FORWARD, TACKLING OBSTACLES</a:t>
            </a:r>
          </a:p>
          <a:p>
            <a:r>
              <a:rPr lang="en-GB" dirty="0"/>
              <a:t>Side event of the SDG 16 Data Initiative, in the margins of the </a:t>
            </a:r>
          </a:p>
          <a:p>
            <a:r>
              <a:rPr lang="en-GB" dirty="0"/>
              <a:t>2021 High-Level Political Forum</a:t>
            </a:r>
          </a:p>
          <a:p>
            <a:r>
              <a:rPr lang="en-GB" dirty="0"/>
              <a:t>Monday, 12 July 2021 – 7:30am-9:00am (NYC Time)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Haakon Gjerløw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7717F-549C-4E96-92E8-D50288BF8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Covid</a:t>
            </a:r>
            <a:r>
              <a:rPr lang="en-GB" dirty="0"/>
              <a:t>, conflict and data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FD66C-DB81-46AC-B3E9-DFE412019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8D15E-96BB-42B8-826A-8A8BA085F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4" y="1268760"/>
            <a:ext cx="5113494" cy="4725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2E3422-A62A-46B9-9F70-CFE5B8D35610}"/>
              </a:ext>
            </a:extLst>
          </p:cNvPr>
          <p:cNvSpPr txBox="1"/>
          <p:nvPr/>
        </p:nvSpPr>
        <p:spPr>
          <a:xfrm>
            <a:off x="5591944" y="5490744"/>
            <a:ext cx="6265622" cy="503590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latin typeface="Gill Sans MT" pitchFamily="34" charset="0"/>
              </a:rPr>
              <a:t>Source: Alizada et al. (2021) “</a:t>
            </a:r>
            <a:r>
              <a:rPr lang="en-US" sz="1400" dirty="0" err="1">
                <a:solidFill>
                  <a:schemeClr val="tx2"/>
                </a:solidFill>
                <a:latin typeface="Gill Sans MT" pitchFamily="34" charset="0"/>
              </a:rPr>
              <a:t>Autocratization</a:t>
            </a:r>
            <a:r>
              <a:rPr lang="en-US" sz="1400" dirty="0">
                <a:solidFill>
                  <a:schemeClr val="tx2"/>
                </a:solidFill>
                <a:latin typeface="Gill Sans MT" pitchFamily="34" charset="0"/>
              </a:rPr>
              <a:t> Turns Viral” </a:t>
            </a:r>
            <a:r>
              <a:rPr lang="en-US" sz="1400" i="1" dirty="0">
                <a:solidFill>
                  <a:schemeClr val="tx2"/>
                </a:solidFill>
                <a:latin typeface="Gill Sans MT" pitchFamily="34" charset="0"/>
              </a:rPr>
              <a:t>Democracy Report 2021</a:t>
            </a:r>
            <a:r>
              <a:rPr lang="en-US" sz="1400" dirty="0">
                <a:solidFill>
                  <a:schemeClr val="tx2"/>
                </a:solidFill>
                <a:latin typeface="Gill Sans MT" pitchFamily="34" charset="0"/>
              </a:rPr>
              <a:t>. University of Gothenburg: V-Dem Institute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C5C486-1A38-4A41-B01E-AAA6DF42C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190" y="1571759"/>
            <a:ext cx="6106377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0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81BC9-77DC-43C8-A378-A3131AD12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Innovations in data collection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99511-DBB2-46A2-B26A-D98150339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88DF5-38C0-4A7E-BDC9-FFBD2B10C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929" y="1293434"/>
            <a:ext cx="6144638" cy="4859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0751BE-CE66-4567-B5EF-AE7050E7A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93" y="1289175"/>
            <a:ext cx="3051522" cy="48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65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9D23E-C8C1-49DC-BA5B-C731D1BC4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C7CF1-4D2B-4E91-A25B-12C29937D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Independent media and Civil society</a:t>
            </a:r>
          </a:p>
          <a:p>
            <a:endParaRPr lang="en-US" sz="3300" dirty="0"/>
          </a:p>
          <a:p>
            <a:r>
              <a:rPr lang="en-US" sz="3300" dirty="0"/>
              <a:t>Peacekeeping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FD766-9F42-4E33-9A5E-6131111D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8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EF536-49DB-475E-97DF-E54993B1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05C4D-E97C-435A-A46D-5017A078A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2" t="6116" r="6294"/>
          <a:stretch/>
        </p:blipFill>
        <p:spPr>
          <a:xfrm>
            <a:off x="1739516" y="1211898"/>
            <a:ext cx="8712968" cy="502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88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770E5-6C0F-4FF9-87CC-2BFA7DA63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Coronavirus related ceasefires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9D465-7C32-4A5B-99D0-27CDFEF6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750032-98E5-41FF-8C37-7570AF400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6"/>
          <a:stretch/>
        </p:blipFill>
        <p:spPr>
          <a:xfrm>
            <a:off x="67" y="1081651"/>
            <a:ext cx="12238773" cy="3271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9CDF88-0CA2-4D5D-AC71-BBFDEB20C0F6}"/>
              </a:ext>
            </a:extLst>
          </p:cNvPr>
          <p:cNvSpPr txBox="1"/>
          <p:nvPr/>
        </p:nvSpPr>
        <p:spPr>
          <a:xfrm>
            <a:off x="119404" y="4422709"/>
            <a:ext cx="11208568" cy="626701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Gill Sans MT" pitchFamily="34" charset="0"/>
              </a:rPr>
              <a:t>Source: Rustad, Siri Aas; Håvard Mokleiv Nygård &amp; Fredrik Methi (2020) Are the Coronavirus Ceasefires Working?, </a:t>
            </a:r>
            <a:r>
              <a:rPr lang="en-GB" i="1" dirty="0">
                <a:solidFill>
                  <a:schemeClr val="tx2"/>
                </a:solidFill>
                <a:latin typeface="Gill Sans MT" pitchFamily="34" charset="0"/>
              </a:rPr>
              <a:t>Conflict Trends,</a:t>
            </a:r>
            <a:r>
              <a:rPr lang="en-GB" dirty="0">
                <a:solidFill>
                  <a:schemeClr val="tx2"/>
                </a:solidFill>
                <a:latin typeface="Gill Sans MT" pitchFamily="34" charset="0"/>
              </a:rPr>
              <a:t> 4. Oslo: PRIO.</a:t>
            </a:r>
          </a:p>
        </p:txBody>
      </p:sp>
    </p:spTree>
    <p:extLst>
      <p:ext uri="{BB962C8B-B14F-4D97-AF65-F5344CB8AC3E}">
        <p14:creationId xmlns:p14="http://schemas.microsoft.com/office/powerpoint/2010/main" val="204661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A422-A901-48E7-9F7F-65CEDD3A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 conflicts </a:t>
            </a:r>
            <a:r>
              <a:rPr lang="en-GB" dirty="0" err="1"/>
              <a:t>reemerged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55D2C-AA0E-46CC-B98B-DEE9B433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8" name="Picture 7" descr="A person standing next to a tank&#10;&#10;Description automatically generated with medium confidence">
            <a:extLst>
              <a:ext uri="{FF2B5EF4-FFF2-40B4-BE49-F238E27FC236}">
                <a16:creationId xmlns:a16="http://schemas.microsoft.com/office/drawing/2014/main" id="{D15CF017-A995-4060-AEBD-8F6AB13B22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r="16392"/>
          <a:stretch/>
        </p:blipFill>
        <p:spPr>
          <a:xfrm>
            <a:off x="6096000" y="1255494"/>
            <a:ext cx="5761566" cy="487997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</p:spPr>
      </p:pic>
      <p:pic>
        <p:nvPicPr>
          <p:cNvPr id="6" name="Content Placeholder 5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9720D27A-64FC-47E0-A6B2-3C2842525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t="167" r="3596" b="-167"/>
          <a:stretch/>
        </p:blipFill>
        <p:spPr>
          <a:xfrm>
            <a:off x="334434" y="1255495"/>
            <a:ext cx="5761566" cy="4879975"/>
          </a:xfr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3BD8BD-692F-42AF-A2CF-063AF5AFEFAA}"/>
              </a:ext>
            </a:extLst>
          </p:cNvPr>
          <p:cNvSpPr/>
          <p:nvPr/>
        </p:nvSpPr>
        <p:spPr>
          <a:xfrm>
            <a:off x="2436019" y="1255493"/>
            <a:ext cx="7319961" cy="4879974"/>
          </a:xfrm>
          <a:prstGeom prst="rect">
            <a:avLst/>
          </a:prstGeom>
          <a:gradFill>
            <a:gsLst>
              <a:gs pos="50000">
                <a:schemeClr val="tx1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17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1AA1-EA4F-4E1D-AB34-DA30EE04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 conflicts </a:t>
            </a:r>
            <a:r>
              <a:rPr lang="en-GB" dirty="0" err="1"/>
              <a:t>reemerged</a:t>
            </a:r>
            <a:endParaRPr lang="en-GB" dirty="0"/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07B8E3A-C3A0-447D-A5C2-CFFEB102C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72"/>
          <a:stretch/>
        </p:blipFill>
        <p:spPr>
          <a:xfrm>
            <a:off x="3280254" y="1341371"/>
            <a:ext cx="5631491" cy="50165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7AAF3-2938-41F5-9589-FDC505FF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236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6063-47ED-47BE-8AAE-0F38F3F3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trends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38C33-8D14-47FB-8761-05C2E6E03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67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D574-1F7D-456B-97A3-262F94E6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trends: Battle deaths</a:t>
            </a:r>
            <a:endParaRPr lang="en-GB" dirty="0"/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732BD792-2C89-423D-B478-86FF6888A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813" y="1318628"/>
            <a:ext cx="7188373" cy="47922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183D5-013A-4158-928E-5D49EBBB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10330-22C8-4D01-8C59-E229E68F1B2D}"/>
              </a:ext>
            </a:extLst>
          </p:cNvPr>
          <p:cNvSpPr/>
          <p:nvPr/>
        </p:nvSpPr>
        <p:spPr>
          <a:xfrm>
            <a:off x="7464152" y="4221088"/>
            <a:ext cx="1872208" cy="144016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33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DCDF0-BA5F-450E-A799-298EBC0E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trends: Conflict location</a:t>
            </a:r>
            <a:endParaRPr lang="en-GB" dirty="0"/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0A11CFD-11BF-45D1-BC25-C990E8B08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22798" r="5747" b="20669"/>
          <a:stretch/>
        </p:blipFill>
        <p:spPr>
          <a:xfrm>
            <a:off x="1200705" y="1366819"/>
            <a:ext cx="9790590" cy="41243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38A06-237A-41CF-B21B-21D6EAFF8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06B002-4E0D-4058-A5E7-FDFD66AEAE9B}"/>
              </a:ext>
            </a:extLst>
          </p:cNvPr>
          <p:cNvSpPr/>
          <p:nvPr/>
        </p:nvSpPr>
        <p:spPr>
          <a:xfrm>
            <a:off x="5231904" y="2636912"/>
            <a:ext cx="2736304" cy="2376264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8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8090-8472-404B-8568-DCA490EE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Covid</a:t>
            </a:r>
            <a:r>
              <a:rPr lang="en-GB" dirty="0"/>
              <a:t>, conflict and data collection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DE04C-FB9E-4986-9650-FA3D9720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D70C-289F-4728-AACD-4FFF58EFF1F9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4F157-9487-475C-AF66-A8BD6B367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758" y="2257261"/>
            <a:ext cx="7230484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9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RIO Palette">
      <a:dk1>
        <a:sysClr val="windowText" lastClr="000000"/>
      </a:dk1>
      <a:lt1>
        <a:sysClr val="window" lastClr="FFFFFF"/>
      </a:lt1>
      <a:dk2>
        <a:srgbClr val="00728F"/>
      </a:dk2>
      <a:lt2>
        <a:srgbClr val="AEBBBA"/>
      </a:lt2>
      <a:accent1>
        <a:srgbClr val="004F5A"/>
      </a:accent1>
      <a:accent2>
        <a:srgbClr val="00728F"/>
      </a:accent2>
      <a:accent3>
        <a:srgbClr val="38939B"/>
      </a:accent3>
      <a:accent4>
        <a:srgbClr val="72AFB6"/>
      </a:accent4>
      <a:accent5>
        <a:srgbClr val="9FC6CD"/>
      </a:accent5>
      <a:accent6>
        <a:srgbClr val="BCD6CD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 w="19050"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36000" tIns="36000" rIns="36000" bIns="36000" rtlCol="0" anchor="ctr" anchorCtr="0">
        <a:spAutoFit/>
      </a:bodyPr>
      <a:lstStyle>
        <a:defPPr>
          <a:defRPr sz="2100" dirty="0" smtClean="0">
            <a:solidFill>
              <a:schemeClr val="tx2"/>
            </a:solidFill>
            <a:latin typeface="Gill Sans MT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IO Template - Widescreen.potx" id="{6074994E-1707-44A1-9DA0-A8380F977B45}" vid="{04D14845-753C-4719-B007-940C46A24D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CategoryDescription xmlns="http://schemas.microsoft.com/sharepoint.v3">PRIOpedia Editors must download a copy!</CategoryDescripti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FC21E654D8E548ABEBADE4AA0BDBF2" ma:contentTypeVersion="1" ma:contentTypeDescription="Create a new document." ma:contentTypeScope="" ma:versionID="84ae752bb3172fc8a573ad52f7d1c389">
  <xsd:schema xmlns:xsd="http://www.w3.org/2001/XMLSchema" xmlns:xs="http://www.w3.org/2001/XMLSchema" xmlns:p="http://schemas.microsoft.com/office/2006/metadata/properties" xmlns:ns2="http://schemas.microsoft.com/sharepoint.v3" targetNamespace="http://schemas.microsoft.com/office/2006/metadata/properties" ma:root="true" ma:fieldsID="9d45d6692b29d45fe0f1409833356480" ns2:_="">
    <xsd:import namespace="http://schemas.microsoft.com/sharepoint.v3"/>
    <xsd:element name="properties">
      <xsd:complexType>
        <xsd:sequence>
          <xsd:element name="documentManagement">
            <xsd:complexType>
              <xsd:all>
                <xsd:element ref="ns2:Category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8" nillable="true" ma:displayName="Description" ma:internalName="CategoryDescrip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E174A6-9FFE-422A-8FAD-3F9DA630CB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F00BDF-B365-4711-B1D9-3A2EDB272E5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.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36C8509-BC94-4DEA-9C7C-CE376AAF63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.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SDG16_HLPF2021</Template>
  <TotalTime>398</TotalTime>
  <Words>162</Words>
  <Application>Microsoft Office PowerPoint</Application>
  <PresentationFormat>Widescreen</PresentationFormat>
  <Paragraphs>32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Gill Sans MT</vt:lpstr>
      <vt:lpstr>Calibri</vt:lpstr>
      <vt:lpstr>Arial</vt:lpstr>
      <vt:lpstr>Office Theme</vt:lpstr>
      <vt:lpstr>COVID-19 and conflict</vt:lpstr>
      <vt:lpstr>PowerPoint Presentation</vt:lpstr>
      <vt:lpstr>Coronavirus related ceasefires</vt:lpstr>
      <vt:lpstr>Old conflicts reemerged</vt:lpstr>
      <vt:lpstr>Old conflicts reemerged</vt:lpstr>
      <vt:lpstr>Overall trends</vt:lpstr>
      <vt:lpstr>Overall trends: Battle deaths</vt:lpstr>
      <vt:lpstr>Overall trends: Conflict location</vt:lpstr>
      <vt:lpstr>Covid, conflict and data collection</vt:lpstr>
      <vt:lpstr>Covid, conflict and data collection</vt:lpstr>
      <vt:lpstr>Innovations in data collection</vt:lpstr>
      <vt:lpstr>Key recommendations</vt:lpstr>
    </vt:vector>
  </TitlesOfParts>
  <Company>PRIO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Conflic</dc:title>
  <dc:creator>Haakon Gjerløw</dc:creator>
  <cp:lastModifiedBy>Haakon Gjerløw</cp:lastModifiedBy>
  <cp:revision>33</cp:revision>
  <dcterms:created xsi:type="dcterms:W3CDTF">2021-07-11T16:56:01Z</dcterms:created>
  <dcterms:modified xsi:type="dcterms:W3CDTF">2021-07-12T11:22:09Z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0x0101001CFC21E654D8E548ABEBADE4AA0BDBF2</vt:lpwstr>
  </property>
</Properties>
</file>