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41" r:id="rId2"/>
    <p:sldId id="1174" r:id="rId3"/>
    <p:sldId id="1193" r:id="rId4"/>
    <p:sldId id="1195" r:id="rId5"/>
    <p:sldId id="1192" r:id="rId6"/>
    <p:sldId id="1194" r:id="rId7"/>
    <p:sldId id="1196" r:id="rId8"/>
    <p:sldId id="1197" r:id="rId9"/>
    <p:sldId id="1198" r:id="rId10"/>
    <p:sldId id="1199" r:id="rId11"/>
    <p:sldId id="1200" r:id="rId12"/>
    <p:sldId id="1201" r:id="rId13"/>
    <p:sldId id="1202" r:id="rId14"/>
    <p:sldId id="1203" r:id="rId15"/>
    <p:sldId id="37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2DAF7-08EA-4615-B1D1-431C2BCF2851}" type="datetimeFigureOut">
              <a:rPr lang="es-MX" smtClean="0"/>
              <a:t>09/07/2021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69ADB-8BB1-4BEF-B333-EBE34555B7EC}" type="slidenum">
              <a:rPr lang="es-MX" smtClean="0"/>
              <a:t>‹Nº›</a:t>
            </a:fld>
            <a:endParaRPr lang="es-MX"/>
          </a:p>
        </p:txBody>
      </p:sp>
    </p:spTree>
    <p:extLst>
      <p:ext uri="{BB962C8B-B14F-4D97-AF65-F5344CB8AC3E}">
        <p14:creationId xmlns:p14="http://schemas.microsoft.com/office/powerpoint/2010/main" val="370072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C61FE1-B252-478A-876B-9DBE51DA7403}" type="slidenum">
              <a:rPr lang="en-US" smtClean="0"/>
              <a:t>1</a:t>
            </a:fld>
            <a:endParaRPr lang="en-US"/>
          </a:p>
        </p:txBody>
      </p:sp>
    </p:spTree>
    <p:extLst>
      <p:ext uri="{BB962C8B-B14F-4D97-AF65-F5344CB8AC3E}">
        <p14:creationId xmlns:p14="http://schemas.microsoft.com/office/powerpoint/2010/main" val="314544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11</a:t>
            </a:fld>
            <a:endParaRPr lang="LID4096"/>
          </a:p>
        </p:txBody>
      </p:sp>
    </p:spTree>
    <p:extLst>
      <p:ext uri="{BB962C8B-B14F-4D97-AF65-F5344CB8AC3E}">
        <p14:creationId xmlns:p14="http://schemas.microsoft.com/office/powerpoint/2010/main" val="258513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12</a:t>
            </a:fld>
            <a:endParaRPr lang="LID4096"/>
          </a:p>
        </p:txBody>
      </p:sp>
    </p:spTree>
    <p:extLst>
      <p:ext uri="{BB962C8B-B14F-4D97-AF65-F5344CB8AC3E}">
        <p14:creationId xmlns:p14="http://schemas.microsoft.com/office/powerpoint/2010/main" val="317808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13</a:t>
            </a:fld>
            <a:endParaRPr lang="LID4096"/>
          </a:p>
        </p:txBody>
      </p:sp>
    </p:spTree>
    <p:extLst>
      <p:ext uri="{BB962C8B-B14F-4D97-AF65-F5344CB8AC3E}">
        <p14:creationId xmlns:p14="http://schemas.microsoft.com/office/powerpoint/2010/main" val="1236615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14</a:t>
            </a:fld>
            <a:endParaRPr lang="LID4096"/>
          </a:p>
        </p:txBody>
      </p:sp>
    </p:spTree>
    <p:extLst>
      <p:ext uri="{BB962C8B-B14F-4D97-AF65-F5344CB8AC3E}">
        <p14:creationId xmlns:p14="http://schemas.microsoft.com/office/powerpoint/2010/main" val="173198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3613BD10-05D8-4DDA-A1B4-812866523776}" type="slidenum">
              <a:rPr lang="LID4096" smtClean="0"/>
              <a:t>15</a:t>
            </a:fld>
            <a:endParaRPr lang="LID4096"/>
          </a:p>
        </p:txBody>
      </p:sp>
    </p:spTree>
    <p:extLst>
      <p:ext uri="{BB962C8B-B14F-4D97-AF65-F5344CB8AC3E}">
        <p14:creationId xmlns:p14="http://schemas.microsoft.com/office/powerpoint/2010/main" val="3686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3</a:t>
            </a:fld>
            <a:endParaRPr lang="LID4096"/>
          </a:p>
        </p:txBody>
      </p:sp>
    </p:spTree>
    <p:extLst>
      <p:ext uri="{BB962C8B-B14F-4D97-AF65-F5344CB8AC3E}">
        <p14:creationId xmlns:p14="http://schemas.microsoft.com/office/powerpoint/2010/main" val="14814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4</a:t>
            </a:fld>
            <a:endParaRPr lang="LID4096"/>
          </a:p>
        </p:txBody>
      </p:sp>
    </p:spTree>
    <p:extLst>
      <p:ext uri="{BB962C8B-B14F-4D97-AF65-F5344CB8AC3E}">
        <p14:creationId xmlns:p14="http://schemas.microsoft.com/office/powerpoint/2010/main" val="99429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5</a:t>
            </a:fld>
            <a:endParaRPr lang="LID4096"/>
          </a:p>
        </p:txBody>
      </p:sp>
    </p:spTree>
    <p:extLst>
      <p:ext uri="{BB962C8B-B14F-4D97-AF65-F5344CB8AC3E}">
        <p14:creationId xmlns:p14="http://schemas.microsoft.com/office/powerpoint/2010/main" val="187115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6</a:t>
            </a:fld>
            <a:endParaRPr lang="LID4096"/>
          </a:p>
        </p:txBody>
      </p:sp>
    </p:spTree>
    <p:extLst>
      <p:ext uri="{BB962C8B-B14F-4D97-AF65-F5344CB8AC3E}">
        <p14:creationId xmlns:p14="http://schemas.microsoft.com/office/powerpoint/2010/main" val="322108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7</a:t>
            </a:fld>
            <a:endParaRPr lang="LID4096"/>
          </a:p>
        </p:txBody>
      </p:sp>
    </p:spTree>
    <p:extLst>
      <p:ext uri="{BB962C8B-B14F-4D97-AF65-F5344CB8AC3E}">
        <p14:creationId xmlns:p14="http://schemas.microsoft.com/office/powerpoint/2010/main" val="154504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8</a:t>
            </a:fld>
            <a:endParaRPr lang="LID4096"/>
          </a:p>
        </p:txBody>
      </p:sp>
    </p:spTree>
    <p:extLst>
      <p:ext uri="{BB962C8B-B14F-4D97-AF65-F5344CB8AC3E}">
        <p14:creationId xmlns:p14="http://schemas.microsoft.com/office/powerpoint/2010/main" val="174488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9</a:t>
            </a:fld>
            <a:endParaRPr lang="LID4096"/>
          </a:p>
        </p:txBody>
      </p:sp>
    </p:spTree>
    <p:extLst>
      <p:ext uri="{BB962C8B-B14F-4D97-AF65-F5344CB8AC3E}">
        <p14:creationId xmlns:p14="http://schemas.microsoft.com/office/powerpoint/2010/main" val="379048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457189">
              <a:lnSpc>
                <a:spcPct val="106000"/>
              </a:lnSpc>
              <a:spcBef>
                <a:spcPts val="800"/>
              </a:spcBef>
              <a:spcAft>
                <a:spcPts val="800"/>
              </a:spcAft>
              <a:buFont typeface="Arial" panose="020B0604020202020204" pitchFamily="34" charset="0"/>
              <a:buChar char="•"/>
            </a:pPr>
            <a:r>
              <a:rPr lang="en-US" sz="1200" b="1" dirty="0">
                <a:latin typeface="Calibri" panose="020F0502020204030204" pitchFamily="34" charset="0"/>
                <a:cs typeface="Times New Roman" panose="02020603050405020304" pitchFamily="18" charset="0"/>
              </a:rPr>
              <a:t>popular control over-decision-making </a:t>
            </a:r>
            <a:r>
              <a:rPr lang="en-US" sz="1200" b="0" dirty="0">
                <a:latin typeface="Calibri" panose="020F0502020204030204" pitchFamily="34" charset="0"/>
                <a:cs typeface="Times New Roman" panose="02020603050405020304" pitchFamily="18" charset="0"/>
              </a:rPr>
              <a:t>and </a:t>
            </a:r>
            <a:r>
              <a:rPr lang="en-US" sz="1200" b="1" dirty="0">
                <a:latin typeface="Calibri" panose="020F0502020204030204" pitchFamily="34" charset="0"/>
                <a:cs typeface="Times New Roman" panose="02020603050405020304" pitchFamily="18" charset="0"/>
              </a:rPr>
              <a:t>political equality in the exercise of that control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These principles have then be translated into </a:t>
            </a:r>
            <a:r>
              <a:rPr lang="en-US" sz="1200" b="1" dirty="0">
                <a:latin typeface="Calibri" panose="020F0502020204030204" pitchFamily="34" charset="0"/>
                <a:cs typeface="Times New Roman" panose="02020603050405020304" pitchFamily="18" charset="0"/>
              </a:rPr>
              <a:t>5 core attributes of democracy</a:t>
            </a:r>
            <a:r>
              <a:rPr lang="en-US" sz="1200" b="0" dirty="0">
                <a:latin typeface="Calibri" panose="020F0502020204030204" pitchFamily="34" charset="0"/>
                <a:cs typeface="Times New Roman" panose="02020603050405020304" pitchFamily="18" charset="0"/>
              </a:rPr>
              <a:t>, which are the large circles that you see, and which IDEA believes are key elements of healthy democracies: </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1" dirty="0">
                <a:latin typeface="Calibri" panose="020F0502020204030204" pitchFamily="34" charset="0"/>
                <a:cs typeface="Times New Roman" panose="02020603050405020304" pitchFamily="18" charset="0"/>
              </a:rPr>
              <a:t>Representative Government </a:t>
            </a:r>
            <a:r>
              <a:rPr lang="en-US" sz="1200" b="0" dirty="0">
                <a:latin typeface="Calibri" panose="020F0502020204030204" pitchFamily="34" charset="0"/>
                <a:cs typeface="Times New Roman" panose="02020603050405020304" pitchFamily="18" charset="0"/>
              </a:rPr>
              <a:t>(which focuses on free and fair elections and free political parties), </a:t>
            </a:r>
            <a:r>
              <a:rPr lang="en-US" sz="1200" b="1" dirty="0">
                <a:latin typeface="Calibri" panose="020F0502020204030204" pitchFamily="34" charset="0"/>
                <a:cs typeface="Times New Roman" panose="02020603050405020304" pitchFamily="18" charset="0"/>
              </a:rPr>
              <a:t>Fundamental Rights</a:t>
            </a:r>
            <a:r>
              <a:rPr lang="en-US" sz="1200" b="0" dirty="0">
                <a:latin typeface="Calibri" panose="020F0502020204030204" pitchFamily="34" charset="0"/>
                <a:cs typeface="Times New Roman" panose="02020603050405020304" pitchFamily="18" charset="0"/>
              </a:rPr>
              <a:t>, informal and formal </a:t>
            </a:r>
            <a:r>
              <a:rPr lang="en-US" sz="1200" b="1" dirty="0">
                <a:latin typeface="Calibri" panose="020F0502020204030204" pitchFamily="34" charset="0"/>
                <a:cs typeface="Times New Roman" panose="02020603050405020304" pitchFamily="18" charset="0"/>
              </a:rPr>
              <a:t>checks on Government</a:t>
            </a:r>
            <a:r>
              <a:rPr lang="en-US" sz="1200" b="0" dirty="0">
                <a:latin typeface="Calibri" panose="020F0502020204030204" pitchFamily="34" charset="0"/>
                <a:cs typeface="Times New Roman" panose="02020603050405020304" pitchFamily="18" charset="0"/>
              </a:rPr>
              <a:t>, </a:t>
            </a:r>
            <a:r>
              <a:rPr lang="en-US" sz="1200" b="1" dirty="0">
                <a:latin typeface="Calibri" panose="020F0502020204030204" pitchFamily="34" charset="0"/>
                <a:cs typeface="Times New Roman" panose="02020603050405020304" pitchFamily="18" charset="0"/>
              </a:rPr>
              <a:t>Impartial administration, </a:t>
            </a:r>
            <a:r>
              <a:rPr lang="en-US" sz="1200" b="0" dirty="0">
                <a:latin typeface="Calibri" panose="020F0502020204030204" pitchFamily="34" charset="0"/>
                <a:cs typeface="Times New Roman" panose="02020603050405020304" pitchFamily="18" charset="0"/>
              </a:rPr>
              <a:t>which includes absence of corruption and 5) </a:t>
            </a:r>
            <a:r>
              <a:rPr lang="en-US" sz="1200" b="1" dirty="0">
                <a:latin typeface="Calibri" panose="020F0502020204030204" pitchFamily="34" charset="0"/>
                <a:cs typeface="Times New Roman" panose="02020603050405020304" pitchFamily="18" charset="0"/>
              </a:rPr>
              <a:t>participatory engagement</a:t>
            </a:r>
            <a:r>
              <a:rPr lang="en-US" sz="1200" b="0" dirty="0">
                <a:latin typeface="Calibri" panose="020F0502020204030204" pitchFamily="34" charset="0"/>
                <a:cs typeface="Times New Roman" panose="02020603050405020304" pitchFamily="18" charset="0"/>
              </a:rPr>
              <a:t>, which focuses on citizen participation through civil society engagement and in national and local elections</a:t>
            </a:r>
          </a:p>
          <a:p>
            <a:pPr marL="457189" marR="0" lvl="1" indent="-457189" algn="l" defTabSz="914400" rtl="0" eaLnBrk="1" fontAlgn="auto" latinLnBrk="0" hangingPunct="1">
              <a:lnSpc>
                <a:spcPct val="106000"/>
              </a:lnSpc>
              <a:spcBef>
                <a:spcPts val="800"/>
              </a:spcBef>
              <a:spcAft>
                <a:spcPts val="800"/>
              </a:spcAft>
              <a:buClrTx/>
              <a:buSzTx/>
              <a:buFont typeface="Arial" panose="020B0604020202020204" pitchFamily="34" charset="0"/>
              <a:buChar char="•"/>
              <a:tabLst/>
              <a:defRPr/>
            </a:pPr>
            <a:r>
              <a:rPr lang="en-US" sz="1200" b="0" dirty="0">
                <a:latin typeface="Calibri" panose="020F0502020204030204" pitchFamily="34" charset="0"/>
                <a:cs typeface="Times New Roman" panose="02020603050405020304" pitchFamily="18" charset="0"/>
              </a:rPr>
              <a:t>Each attribute is assigned a </a:t>
            </a:r>
            <a:r>
              <a:rPr lang="en-US" sz="1200" b="1" u="sng" dirty="0">
                <a:latin typeface="Calibri" panose="020F0502020204030204" pitchFamily="34" charset="0"/>
                <a:cs typeface="Times New Roman" panose="02020603050405020304" pitchFamily="18" charset="0"/>
              </a:rPr>
              <a:t>score from 0 to 1</a:t>
            </a:r>
            <a:r>
              <a:rPr lang="en-US" sz="1200" b="1" u="none" dirty="0">
                <a:latin typeface="Calibri" panose="020F0502020204030204" pitchFamily="34" charset="0"/>
                <a:cs typeface="Times New Roman" panose="02020603050405020304" pitchFamily="18" charset="0"/>
              </a:rPr>
              <a:t>,</a:t>
            </a:r>
            <a:r>
              <a:rPr lang="en-US" sz="1200" b="0" u="none" dirty="0">
                <a:latin typeface="Calibri" panose="020F0502020204030204" pitchFamily="34" charset="0"/>
                <a:cs typeface="Times New Roman" panose="02020603050405020304" pitchFamily="18" charset="0"/>
              </a:rPr>
              <a:t> with 1 being the highest performance</a:t>
            </a:r>
          </a:p>
          <a:p>
            <a:pPr marL="457189" lvl="1" indent="-457189">
              <a:lnSpc>
                <a:spcPct val="106000"/>
              </a:lnSpc>
              <a:spcBef>
                <a:spcPts val="800"/>
              </a:spcBef>
              <a:spcAft>
                <a:spcPts val="800"/>
              </a:spcAft>
              <a:buFont typeface="Arial" panose="020B0604020202020204" pitchFamily="34" charset="0"/>
              <a:buChar char="•"/>
            </a:pPr>
            <a:r>
              <a:rPr lang="sv-SE" sz="1200" b="1" dirty="0">
                <a:latin typeface="Calibri" panose="020F0502020204030204" pitchFamily="34" charset="0"/>
                <a:cs typeface="Times New Roman" panose="02020603050405020304" pitchFamily="18" charset="0"/>
              </a:rPr>
              <a:t>The indices cover 163 </a:t>
            </a:r>
            <a:r>
              <a:rPr lang="sv-SE" sz="1200" b="1" dirty="0" err="1">
                <a:latin typeface="Calibri" panose="020F0502020204030204" pitchFamily="34" charset="0"/>
                <a:cs typeface="Times New Roman" panose="02020603050405020304" pitchFamily="18" charset="0"/>
              </a:rPr>
              <a:t>countries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across</a:t>
            </a:r>
            <a:r>
              <a:rPr lang="sv-SE" sz="1200" dirty="0">
                <a:latin typeface="Calibri" panose="020F0502020204030204" pitchFamily="34" charset="0"/>
                <a:cs typeface="Times New Roman" panose="02020603050405020304" pitchFamily="18" charset="0"/>
              </a:rPr>
              <a:t> the </a:t>
            </a:r>
            <a:r>
              <a:rPr lang="sv-SE" sz="1200" dirty="0" err="1">
                <a:latin typeface="Calibri" panose="020F0502020204030204" pitchFamily="34" charset="0"/>
                <a:cs typeface="Times New Roman" panose="02020603050405020304" pitchFamily="18" charset="0"/>
              </a:rPr>
              <a:t>world</a:t>
            </a:r>
            <a:r>
              <a:rPr lang="sv-SE" sz="1200" dirty="0">
                <a:latin typeface="Calibri" panose="020F0502020204030204" pitchFamily="34" charset="0"/>
                <a:cs typeface="Times New Roman" panose="02020603050405020304" pitchFamily="18" charset="0"/>
              </a:rPr>
              <a:t> from 1975 to 2019 and </a:t>
            </a:r>
            <a:r>
              <a:rPr lang="sv-SE" sz="1200" dirty="0" err="1">
                <a:latin typeface="Calibri" panose="020F0502020204030204" pitchFamily="34" charset="0"/>
                <a:cs typeface="Times New Roman" panose="02020603050405020304" pitchFamily="18" charset="0"/>
              </a:rPr>
              <a:t>are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updated</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yearly</a:t>
            </a:r>
            <a:r>
              <a:rPr lang="sv-SE" sz="1200" dirty="0">
                <a:latin typeface="Calibri" panose="020F0502020204030204" pitchFamily="34" charset="0"/>
                <a:cs typeface="Times New Roman" panose="02020603050405020304" pitchFamily="18" charset="0"/>
              </a:rPr>
              <a:t>. 2020 data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Based</a:t>
            </a:r>
            <a:r>
              <a:rPr lang="sv-SE" sz="1200" dirty="0">
                <a:latin typeface="Calibri" panose="020F0502020204030204" pitchFamily="34" charset="0"/>
                <a:cs typeface="Times New Roman" panose="02020603050405020304" pitchFamily="18" charset="0"/>
              </a:rPr>
              <a:t> on the indices, </a:t>
            </a: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developed</a:t>
            </a:r>
            <a:r>
              <a:rPr lang="sv-SE" sz="1200" dirty="0">
                <a:latin typeface="Calibri" panose="020F0502020204030204" pitchFamily="34" charset="0"/>
                <a:cs typeface="Times New Roman" panose="02020603050405020304" pitchFamily="18" charset="0"/>
              </a:rPr>
              <a:t> a </a:t>
            </a:r>
            <a:r>
              <a:rPr lang="sv-SE" sz="1200" dirty="0" err="1">
                <a:latin typeface="Calibri" panose="020F0502020204030204" pitchFamily="34" charset="0"/>
                <a:cs typeface="Times New Roman" panose="02020603050405020304" pitchFamily="18" charset="0"/>
              </a:rPr>
              <a:t>political</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classification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which</a:t>
            </a:r>
            <a:r>
              <a:rPr lang="sv-SE" sz="1200" dirty="0">
                <a:latin typeface="Calibri" panose="020F0502020204030204" pitchFamily="34" charset="0"/>
                <a:cs typeface="Times New Roman" panose="02020603050405020304" pitchFamily="18" charset="0"/>
              </a:rPr>
              <a:t> is new to </a:t>
            </a:r>
            <a:r>
              <a:rPr lang="sv-SE" sz="1200" dirty="0" err="1">
                <a:latin typeface="Calibri" panose="020F0502020204030204" pitchFamily="34" charset="0"/>
                <a:cs typeface="Times New Roman" panose="02020603050405020304" pitchFamily="18" charset="0"/>
              </a:rPr>
              <a:t>this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report</a:t>
            </a:r>
            <a:r>
              <a:rPr lang="sv-SE" sz="1200" dirty="0">
                <a:latin typeface="Calibri" panose="020F0502020204030204" pitchFamily="34" charset="0"/>
                <a:cs typeface="Times New Roman" panose="02020603050405020304" pitchFamily="18" charset="0"/>
              </a:rPr>
              <a:t> </a:t>
            </a:r>
          </a:p>
          <a:p>
            <a:pPr marL="457189" lvl="1" indent="-457189">
              <a:lnSpc>
                <a:spcPct val="106000"/>
              </a:lnSpc>
              <a:spcBef>
                <a:spcPts val="800"/>
              </a:spcBef>
              <a:spcAft>
                <a:spcPts val="800"/>
              </a:spcAft>
              <a:buFont typeface="Arial" panose="020B0604020202020204" pitchFamily="34" charset="0"/>
              <a:buChar char="•"/>
            </a:pPr>
            <a:r>
              <a:rPr lang="sv-SE" sz="1200" dirty="0" err="1">
                <a:latin typeface="Calibri" panose="020F0502020204030204" pitchFamily="34" charset="0"/>
                <a:cs typeface="Times New Roman" panose="02020603050405020304" pitchFamily="18" charset="0"/>
              </a:rPr>
              <a:t>We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have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identified</a:t>
            </a:r>
            <a:r>
              <a:rPr lang="sv-SE" sz="1200" dirty="0">
                <a:latin typeface="Calibri" panose="020F0502020204030204" pitchFamily="34" charset="0"/>
                <a:cs typeface="Times New Roman" panose="02020603050405020304" pitchFamily="18" charset="0"/>
              </a:rPr>
              <a:t> 3 broad </a:t>
            </a:r>
            <a:r>
              <a:rPr lang="sv-SE" sz="1200" dirty="0" err="1">
                <a:latin typeface="Calibri" panose="020F0502020204030204" pitchFamily="34" charset="0"/>
                <a:cs typeface="Times New Roman" panose="02020603050405020304" pitchFamily="18" charset="0"/>
              </a:rPr>
              <a:t>regime</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types</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democracies</a:t>
            </a:r>
            <a:r>
              <a:rPr lang="sv-SE" sz="1200" dirty="0">
                <a:latin typeface="Calibri" panose="020F0502020204030204" pitchFamily="34" charset="0"/>
                <a:cs typeface="Times New Roman" panose="02020603050405020304" pitchFamily="18" charset="0"/>
              </a:rPr>
              <a:t>, hybrid </a:t>
            </a:r>
            <a:r>
              <a:rPr lang="sv-SE" sz="1200" dirty="0" err="1">
                <a:latin typeface="Calibri" panose="020F0502020204030204" pitchFamily="34" charset="0"/>
                <a:cs typeface="Times New Roman" panose="02020603050405020304" pitchFamily="18" charset="0"/>
              </a:rPr>
              <a:t>regimes</a:t>
            </a:r>
            <a:r>
              <a:rPr lang="sv-SE" sz="1200" dirty="0">
                <a:latin typeface="Calibri" panose="020F0502020204030204" pitchFamily="34" charset="0"/>
                <a:cs typeface="Times New Roman" panose="02020603050405020304" pitchFamily="18" charset="0"/>
              </a:rPr>
              <a:t> and </a:t>
            </a:r>
            <a:r>
              <a:rPr lang="sv-SE" sz="1200" dirty="0" err="1">
                <a:latin typeface="Calibri" panose="020F0502020204030204" pitchFamily="34" charset="0"/>
                <a:cs typeface="Times New Roman" panose="02020603050405020304" pitchFamily="18" charset="0"/>
              </a:rPr>
              <a:t>authoritarian</a:t>
            </a:r>
            <a:r>
              <a:rPr lang="sv-SE" sz="1200" dirty="0">
                <a:latin typeface="Calibri" panose="020F0502020204030204" pitchFamily="34" charset="0"/>
                <a:cs typeface="Times New Roman" panose="02020603050405020304" pitchFamily="18" charset="0"/>
              </a:rPr>
              <a:t> </a:t>
            </a:r>
            <a:r>
              <a:rPr lang="sv-SE" sz="1200" dirty="0" err="1">
                <a:latin typeface="Calibri" panose="020F0502020204030204" pitchFamily="34" charset="0"/>
                <a:cs typeface="Times New Roman" panose="02020603050405020304" pitchFamily="18" charset="0"/>
              </a:rPr>
              <a:t>regimes</a:t>
            </a: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sv-SE" sz="1200"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pPr marL="0" lvl="1" indent="0">
              <a:lnSpc>
                <a:spcPct val="106000"/>
              </a:lnSpc>
              <a:spcBef>
                <a:spcPts val="800"/>
              </a:spcBef>
              <a:spcAft>
                <a:spcPts val="800"/>
              </a:spcAft>
              <a:buFont typeface="Arial" panose="020B0604020202020204" pitchFamily="34" charset="0"/>
              <a:buNone/>
            </a:pPr>
            <a:endParaRPr lang="en-US" sz="1200" b="1" dirty="0">
              <a:latin typeface="Calibri" panose="020F0502020204030204" pitchFamily="34" charset="0"/>
              <a:cs typeface="Times New Roman" panose="02020603050405020304" pitchFamily="18" charset="0"/>
            </a:endParaRPr>
          </a:p>
          <a:p>
            <a:endParaRPr lang="LID4096" dirty="0"/>
          </a:p>
        </p:txBody>
      </p:sp>
      <p:sp>
        <p:nvSpPr>
          <p:cNvPr id="4" name="Slide Number Placeholder 3"/>
          <p:cNvSpPr>
            <a:spLocks noGrp="1"/>
          </p:cNvSpPr>
          <p:nvPr>
            <p:ph type="sldNum" sz="quarter" idx="5"/>
          </p:nvPr>
        </p:nvSpPr>
        <p:spPr/>
        <p:txBody>
          <a:bodyPr/>
          <a:lstStyle/>
          <a:p>
            <a:fld id="{3613BD10-05D8-4DDA-A1B4-812866523776}" type="slidenum">
              <a:rPr lang="LID4096" smtClean="0"/>
              <a:t>10</a:t>
            </a:fld>
            <a:endParaRPr lang="LID4096"/>
          </a:p>
        </p:txBody>
      </p:sp>
    </p:spTree>
    <p:extLst>
      <p:ext uri="{BB962C8B-B14F-4D97-AF65-F5344CB8AC3E}">
        <p14:creationId xmlns:p14="http://schemas.microsoft.com/office/powerpoint/2010/main" val="362978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C690B-1A8F-4E54-AB68-A3DE9D7102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E21998A-30C0-4BF2-B5C9-6955A1445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2CCC78F-930D-4F3C-B89D-13708B8732FD}"/>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81C03986-28BA-4FDC-A0EE-44451B66608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334CE9-B62A-4A7B-AA55-CAFA7D20E1A0}"/>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387631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AE23C-2CA0-4AFF-88C6-CC51EAE015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35690DC-3ACB-404A-A161-5B4EF93BE8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E95E518-C3AA-4673-AC6C-FF001C1CEBA4}"/>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273FA9D1-0AF5-463B-8554-81444F8C3F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EFA00D-168A-4EDC-8B83-158F701EA542}"/>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417035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84B908-A587-4630-ACC2-8839EBAC52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F3B90B0-7DAB-4B09-9518-B7CA9D3A46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7DBE241-79F4-4772-B2DF-1CF67CFDD1D6}"/>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846A28BC-B71E-4B39-B8E5-C66B947A895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62D18C9-0FA9-4842-BA84-ABDF5B00E2CB}"/>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67978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495AE328-433E-47C9-BDBB-67F56CE18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Billede 3" descr="Et billede, der indeholder kvinde, skilt, hvid&#10;&#10;Automatisk genereret beskrivelse">
            <a:extLst>
              <a:ext uri="{FF2B5EF4-FFF2-40B4-BE49-F238E27FC236}">
                <a16:creationId xmlns:a16="http://schemas.microsoft.com/office/drawing/2014/main" id="{786F946E-D1EA-4378-8738-DB97E854AE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588" y="5894876"/>
            <a:ext cx="770521" cy="770521"/>
          </a:xfrm>
          <a:prstGeom prst="rect">
            <a:avLst/>
          </a:prstGeom>
        </p:spPr>
      </p:pic>
      <p:sp>
        <p:nvSpPr>
          <p:cNvPr id="5" name="Pladsholder til tekst 4">
            <a:extLst>
              <a:ext uri="{FF2B5EF4-FFF2-40B4-BE49-F238E27FC236}">
                <a16:creationId xmlns:a16="http://schemas.microsoft.com/office/drawing/2014/main" id="{F40B86A2-E5B7-4A30-9FC8-B667552C7712}"/>
              </a:ext>
            </a:extLst>
          </p:cNvPr>
          <p:cNvSpPr>
            <a:spLocks noGrp="1"/>
          </p:cNvSpPr>
          <p:nvPr>
            <p:ph type="body" sz="quarter" idx="10" hasCustomPrompt="1"/>
          </p:nvPr>
        </p:nvSpPr>
        <p:spPr>
          <a:xfrm>
            <a:off x="1756143" y="2915555"/>
            <a:ext cx="8679714" cy="1026887"/>
          </a:xfrm>
        </p:spPr>
        <p:txBody>
          <a:bodyP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da-DK"/>
              <a:t>KLIK FOR AT REDIGERE TEKSTTYPOGRAFIERNE I MASTEREN</a:t>
            </a:r>
          </a:p>
        </p:txBody>
      </p:sp>
    </p:spTree>
    <p:extLst>
      <p:ext uri="{BB962C8B-B14F-4D97-AF65-F5344CB8AC3E}">
        <p14:creationId xmlns:p14="http://schemas.microsoft.com/office/powerpoint/2010/main" val="66562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Text and photo">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9217DB35-5934-4140-A672-101060166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15143"/>
            <a:ext cx="12192000" cy="1142857"/>
          </a:xfrm>
          <a:prstGeom prst="rect">
            <a:avLst/>
          </a:prstGeom>
        </p:spPr>
      </p:pic>
      <p:sp>
        <p:nvSpPr>
          <p:cNvPr id="5" name="Pladsholder til tekst 4">
            <a:extLst>
              <a:ext uri="{FF2B5EF4-FFF2-40B4-BE49-F238E27FC236}">
                <a16:creationId xmlns:a16="http://schemas.microsoft.com/office/drawing/2014/main" id="{BA7DC642-5021-4E48-A2E7-BF0A247FD065}"/>
              </a:ext>
            </a:extLst>
          </p:cNvPr>
          <p:cNvSpPr>
            <a:spLocks noGrp="1"/>
          </p:cNvSpPr>
          <p:nvPr>
            <p:ph type="body" sz="quarter" idx="10"/>
          </p:nvPr>
        </p:nvSpPr>
        <p:spPr>
          <a:xfrm>
            <a:off x="827998" y="551546"/>
            <a:ext cx="6051773" cy="1436687"/>
          </a:xfrm>
        </p:spPr>
        <p:txBody>
          <a:bodyPr/>
          <a:lstStyle>
            <a:lvl1pPr marL="0" indent="0">
              <a:buNone/>
              <a:defRPr sz="3200" b="1">
                <a:solidFill>
                  <a:srgbClr val="004B8D"/>
                </a:solidFill>
                <a:latin typeface="Arial" panose="020B0604020202020204" pitchFamily="34" charset="0"/>
                <a:cs typeface="Arial" panose="020B0604020202020204" pitchFamily="34" charset="0"/>
              </a:defRPr>
            </a:lvl1pPr>
            <a:lvl2pPr marL="0" indent="0">
              <a:spcBef>
                <a:spcPts val="500"/>
              </a:spcBef>
              <a:buNone/>
              <a:defRPr sz="2000">
                <a:solidFill>
                  <a:srgbClr val="E62D5F"/>
                </a:solidFill>
                <a:latin typeface="Arial" panose="020B0604020202020204" pitchFamily="34" charset="0"/>
                <a:cs typeface="Arial" panose="020B0604020202020204" pitchFamily="34" charset="0"/>
              </a:defRPr>
            </a:lvl2pPr>
          </a:lstStyle>
          <a:p>
            <a:pPr lvl="0"/>
            <a:r>
              <a:rPr lang="da-DK"/>
              <a:t>Klik for at redigere teksttypografierne i masteren</a:t>
            </a:r>
          </a:p>
          <a:p>
            <a:pPr lvl="1"/>
            <a:r>
              <a:rPr lang="en-US" sz="2000">
                <a:solidFill>
                  <a:srgbClr val="E62D5F"/>
                </a:solidFill>
                <a:latin typeface="Arial" panose="020B0604020202020204" pitchFamily="34" charset="0"/>
                <a:cs typeface="Arial" panose="020B0604020202020204" pitchFamily="34" charset="0"/>
              </a:rPr>
              <a:t>– </a:t>
            </a:r>
            <a:r>
              <a:rPr lang="da-DK"/>
              <a:t>Andet niveau</a:t>
            </a:r>
          </a:p>
        </p:txBody>
      </p:sp>
      <p:sp>
        <p:nvSpPr>
          <p:cNvPr id="9" name="Pladsholder til tekst 8">
            <a:extLst>
              <a:ext uri="{FF2B5EF4-FFF2-40B4-BE49-F238E27FC236}">
                <a16:creationId xmlns:a16="http://schemas.microsoft.com/office/drawing/2014/main" id="{7F24C832-7871-4272-B1BB-973DD8DACA0E}"/>
              </a:ext>
            </a:extLst>
          </p:cNvPr>
          <p:cNvSpPr>
            <a:spLocks noGrp="1"/>
          </p:cNvSpPr>
          <p:nvPr>
            <p:ph type="body" sz="quarter" idx="11" hasCustomPrompt="1"/>
          </p:nvPr>
        </p:nvSpPr>
        <p:spPr>
          <a:xfrm>
            <a:off x="828675" y="1886856"/>
            <a:ext cx="5267325" cy="3294744"/>
          </a:xfrm>
        </p:spPr>
        <p:txBody>
          <a:bodyPr/>
          <a:lstStyle>
            <a:lvl1pPr marL="0" indent="0">
              <a:buNone/>
              <a:defRPr sz="1600" b="1">
                <a:solidFill>
                  <a:srgbClr val="004B8D"/>
                </a:solidFill>
                <a:latin typeface="Arial" panose="020B0604020202020204" pitchFamily="34" charset="0"/>
                <a:cs typeface="Arial" panose="020B0604020202020204" pitchFamily="34" charset="0"/>
              </a:defRPr>
            </a:lvl1pPr>
            <a:lvl2pPr marL="0">
              <a:defRPr sz="1400">
                <a:latin typeface="Arial" panose="020B0604020202020204" pitchFamily="34" charset="0"/>
                <a:cs typeface="Arial" panose="020B0604020202020204" pitchFamily="34" charset="0"/>
              </a:defRPr>
            </a:lvl2pPr>
          </a:lstStyle>
          <a:p>
            <a:pPr lvl="0"/>
            <a:r>
              <a:rPr lang="da-DK"/>
              <a:t>KLIK FOR AT REDIGERE TEKSTTYPOGRAFIERNE I MASTEREN</a:t>
            </a:r>
            <a:br>
              <a:rPr lang="da-DK"/>
            </a:br>
            <a:endParaRPr lang="da-DK"/>
          </a:p>
          <a:p>
            <a:pPr lvl="1"/>
            <a:r>
              <a:rPr lang="da-DK"/>
              <a:t>Andet niveau</a:t>
            </a:r>
          </a:p>
        </p:txBody>
      </p:sp>
      <p:sp>
        <p:nvSpPr>
          <p:cNvPr id="11" name="Pladsholder til billede 10">
            <a:extLst>
              <a:ext uri="{FF2B5EF4-FFF2-40B4-BE49-F238E27FC236}">
                <a16:creationId xmlns:a16="http://schemas.microsoft.com/office/drawing/2014/main" id="{E5453514-DF2F-408B-A96F-8AB838BBDF01}"/>
              </a:ext>
            </a:extLst>
          </p:cNvPr>
          <p:cNvSpPr>
            <a:spLocks noGrp="1"/>
          </p:cNvSpPr>
          <p:nvPr>
            <p:ph type="pic" sz="quarter" idx="12"/>
          </p:nvPr>
        </p:nvSpPr>
        <p:spPr>
          <a:xfrm>
            <a:off x="6618514" y="1887538"/>
            <a:ext cx="4803549" cy="3294062"/>
          </a:xfrm>
        </p:spPr>
        <p:txBody>
          <a:bodyPr/>
          <a:lstStyle/>
          <a:p>
            <a:endParaRPr lang="da-DK"/>
          </a:p>
        </p:txBody>
      </p:sp>
    </p:spTree>
    <p:extLst>
      <p:ext uri="{BB962C8B-B14F-4D97-AF65-F5344CB8AC3E}">
        <p14:creationId xmlns:p14="http://schemas.microsoft.com/office/powerpoint/2010/main" val="426741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1A687-ACA7-49A3-B0AC-485C8EEF7A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B4DE2F0-89CB-4AFE-9E56-CE0C3466D91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EEBA715-3430-4E39-ACC6-F16165A23E14}"/>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7F22DC1B-461F-43BC-A410-703C4A359AB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98D1BC-40F6-4D23-B41E-4794F49F5311}"/>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198753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58789-2A75-49D7-B14E-16982E638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8FF031C-80F4-4388-B295-4E010DA30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EF56D-676D-439D-981E-2A610C4D6805}"/>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ED7468A1-8D3A-48E9-893C-4B1D5356A1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0E5FFD6-6C71-4E96-B61F-6FB3BB895188}"/>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150562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AF7FF-4C3A-452B-B6BE-6D5A14613D0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892ACD2-1FB7-44D0-A349-C7B231604A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771CA67-6421-4BBB-B635-3C3F50BCCBB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9C84B4F-AABF-4EAC-9782-FE5D2B3424C4}"/>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6" name="Marcador de pie de página 5">
            <a:extLst>
              <a:ext uri="{FF2B5EF4-FFF2-40B4-BE49-F238E27FC236}">
                <a16:creationId xmlns:a16="http://schemas.microsoft.com/office/drawing/2014/main" id="{9B76571E-4095-40FF-9EB8-4DCA67B4F09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1161F30-F29E-4156-9465-5023EFAA0A49}"/>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255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52F96-EA0A-418C-82A4-E1F99D9E018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94EFDA0-B63B-495F-838D-6207063D0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6D9A2B-455E-40D1-9C38-8930197D49F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73108F5-C9E7-47D3-8E8F-54EBFA155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4E41C6-8BEF-4843-88AD-63916715E7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1DC310A-4EC3-459B-A285-1B7193FDD59B}"/>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8" name="Marcador de pie de página 7">
            <a:extLst>
              <a:ext uri="{FF2B5EF4-FFF2-40B4-BE49-F238E27FC236}">
                <a16:creationId xmlns:a16="http://schemas.microsoft.com/office/drawing/2014/main" id="{D71A712E-4F4B-4DC7-B724-6DEFABF2154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ADD5677-8F4E-433E-B9E0-FF0859D33381}"/>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28282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7CE0E-2C1B-4916-88ED-8FAE3CE084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FA5EADB-5329-435A-A12B-B9C53EB60F29}"/>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4" name="Marcador de pie de página 3">
            <a:extLst>
              <a:ext uri="{FF2B5EF4-FFF2-40B4-BE49-F238E27FC236}">
                <a16:creationId xmlns:a16="http://schemas.microsoft.com/office/drawing/2014/main" id="{8E11D3E8-13A7-4097-907B-85937FF3B76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C6D0A30-5D16-4BAE-AF7F-FF33252F9665}"/>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141795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E1EF67-EC9C-4F86-9A65-4DC3907ED1B3}"/>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3" name="Marcador de pie de página 2">
            <a:extLst>
              <a:ext uri="{FF2B5EF4-FFF2-40B4-BE49-F238E27FC236}">
                <a16:creationId xmlns:a16="http://schemas.microsoft.com/office/drawing/2014/main" id="{6CB4604F-0958-4FC0-A555-673E98A9506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88AA50C-887A-4B20-A578-2F20CEEB3C50}"/>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272228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C7040-A612-435A-A9E4-F3AD3F0454F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CC97B32-D06E-40CE-B756-5CAFF6340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8A89BA6-3F74-45EA-93CD-D473B89A9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4E9305-7E58-4BAF-AF07-B54CD1514F76}"/>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6" name="Marcador de pie de página 5">
            <a:extLst>
              <a:ext uri="{FF2B5EF4-FFF2-40B4-BE49-F238E27FC236}">
                <a16:creationId xmlns:a16="http://schemas.microsoft.com/office/drawing/2014/main" id="{4E030615-80B4-48AA-8F84-0246E835467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A2BE026-4850-4C87-B0E8-1F16B6301BA1}"/>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123638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75F8F-1AC4-43A9-AF9F-735374D829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6008579-B19C-4D1A-9444-21BC60F00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7C5A452-7527-40BA-9D22-B7C4847F8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2A4018-E17A-4C45-B632-C9FD99CA66DF}"/>
              </a:ext>
            </a:extLst>
          </p:cNvPr>
          <p:cNvSpPr>
            <a:spLocks noGrp="1"/>
          </p:cNvSpPr>
          <p:nvPr>
            <p:ph type="dt" sz="half" idx="10"/>
          </p:nvPr>
        </p:nvSpPr>
        <p:spPr/>
        <p:txBody>
          <a:bodyPr/>
          <a:lstStyle/>
          <a:p>
            <a:fld id="{FEA93882-9B95-482F-B4E2-F5EEFD0AD163}" type="datetimeFigureOut">
              <a:rPr lang="es-MX" smtClean="0"/>
              <a:t>09/07/2021</a:t>
            </a:fld>
            <a:endParaRPr lang="es-MX"/>
          </a:p>
        </p:txBody>
      </p:sp>
      <p:sp>
        <p:nvSpPr>
          <p:cNvPr id="6" name="Marcador de pie de página 5">
            <a:extLst>
              <a:ext uri="{FF2B5EF4-FFF2-40B4-BE49-F238E27FC236}">
                <a16:creationId xmlns:a16="http://schemas.microsoft.com/office/drawing/2014/main" id="{04838F9A-E175-4EE1-8A14-6A148DC8F80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1D3EF59-C6F9-425E-BEF6-DDA430ED999B}"/>
              </a:ext>
            </a:extLst>
          </p:cNvPr>
          <p:cNvSpPr>
            <a:spLocks noGrp="1"/>
          </p:cNvSpPr>
          <p:nvPr>
            <p:ph type="sldNum" sz="quarter" idx="12"/>
          </p:nvPr>
        </p:nvSpPr>
        <p:spPr/>
        <p:txBody>
          <a:bodyPr/>
          <a:lstStyle/>
          <a:p>
            <a:fld id="{AB241ECB-D17A-4F2B-B9D5-86E9E8C4FC14}" type="slidenum">
              <a:rPr lang="es-MX" smtClean="0"/>
              <a:t>‹Nº›</a:t>
            </a:fld>
            <a:endParaRPr lang="es-MX"/>
          </a:p>
        </p:txBody>
      </p:sp>
    </p:spTree>
    <p:extLst>
      <p:ext uri="{BB962C8B-B14F-4D97-AF65-F5344CB8AC3E}">
        <p14:creationId xmlns:p14="http://schemas.microsoft.com/office/powerpoint/2010/main" val="128497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96D87F-E62B-492A-95C4-B6EDDD3BB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A672AC-042B-4474-B2FE-E6FFCB87A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86D5714-F47D-47F2-BAD3-F3808B161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93882-9B95-482F-B4E2-F5EEFD0AD163}" type="datetimeFigureOut">
              <a:rPr lang="es-MX" smtClean="0"/>
              <a:t>09/07/2021</a:t>
            </a:fld>
            <a:endParaRPr lang="es-MX"/>
          </a:p>
        </p:txBody>
      </p:sp>
      <p:sp>
        <p:nvSpPr>
          <p:cNvPr id="5" name="Marcador de pie de página 4">
            <a:extLst>
              <a:ext uri="{FF2B5EF4-FFF2-40B4-BE49-F238E27FC236}">
                <a16:creationId xmlns:a16="http://schemas.microsoft.com/office/drawing/2014/main" id="{1005D02A-F732-4680-B003-CBE9FDA6E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CA449D2-9836-418C-B3AB-B496410C0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1ECB-D17A-4F2B-B9D5-86E9E8C4FC14}" type="slidenum">
              <a:rPr lang="es-MX" smtClean="0"/>
              <a:t>‹Nº›</a:t>
            </a:fld>
            <a:endParaRPr lang="es-MX"/>
          </a:p>
        </p:txBody>
      </p:sp>
    </p:spTree>
    <p:extLst>
      <p:ext uri="{BB962C8B-B14F-4D97-AF65-F5344CB8AC3E}">
        <p14:creationId xmlns:p14="http://schemas.microsoft.com/office/powerpoint/2010/main" val="216653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84483"/>
            <a:ext cx="12192000" cy="1533991"/>
          </a:xfrm>
          <a:prstGeom prst="rect">
            <a:avLst/>
          </a:prstGeom>
        </p:spPr>
      </p:pic>
      <p:sp>
        <p:nvSpPr>
          <p:cNvPr id="5" name="CuadroTexto 4"/>
          <p:cNvSpPr txBox="1"/>
          <p:nvPr/>
        </p:nvSpPr>
        <p:spPr>
          <a:xfrm>
            <a:off x="9901734" y="6245049"/>
            <a:ext cx="1903949" cy="379656"/>
          </a:xfrm>
          <a:prstGeom prst="rect">
            <a:avLst/>
          </a:prstGeom>
          <a:noFill/>
        </p:spPr>
        <p:txBody>
          <a:bodyPr wrap="square" rtlCol="0">
            <a:spAutoFit/>
          </a:bodyPr>
          <a:lstStyle/>
          <a:p>
            <a:pPr algn="r"/>
            <a:r>
              <a:rPr lang="es-ES" sz="1867" b="1" err="1">
                <a:solidFill>
                  <a:srgbClr val="FFFFFF"/>
                </a:solidFill>
                <a:latin typeface="Arial"/>
                <a:cs typeface="Arial"/>
              </a:rPr>
              <a:t>www.idea.int</a:t>
            </a:r>
            <a:r>
              <a:rPr lang="es-ES" sz="1867" b="1">
                <a:solidFill>
                  <a:srgbClr val="FFFFFF"/>
                </a:solidFill>
                <a:latin typeface="Arial"/>
                <a:cs typeface="Arial"/>
              </a:rPr>
              <a:t> </a:t>
            </a:r>
          </a:p>
        </p:txBody>
      </p:sp>
      <p:pic>
        <p:nvPicPr>
          <p:cNvPr id="16" name="Picture 2">
            <a:extLst>
              <a:ext uri="{FF2B5EF4-FFF2-40B4-BE49-F238E27FC236}">
                <a16:creationId xmlns:a16="http://schemas.microsoft.com/office/drawing/2014/main" id="{3CAAD782-E8E0-4B60-AB31-444A9EBE9929}"/>
              </a:ext>
            </a:extLst>
          </p:cNvPr>
          <p:cNvPicPr>
            <a:picLocks noChangeAspect="1"/>
          </p:cNvPicPr>
          <p:nvPr/>
        </p:nvPicPr>
        <p:blipFill>
          <a:blip r:embed="rId4"/>
          <a:stretch>
            <a:fillRect/>
          </a:stretch>
        </p:blipFill>
        <p:spPr>
          <a:xfrm>
            <a:off x="5233057" y="89031"/>
            <a:ext cx="6832943" cy="5689600"/>
          </a:xfrm>
          <a:prstGeom prst="rect">
            <a:avLst/>
          </a:prstGeom>
        </p:spPr>
      </p:pic>
      <p:sp>
        <p:nvSpPr>
          <p:cNvPr id="6" name="Tekstfelt 6">
            <a:extLst>
              <a:ext uri="{FF2B5EF4-FFF2-40B4-BE49-F238E27FC236}">
                <a16:creationId xmlns:a16="http://schemas.microsoft.com/office/drawing/2014/main" id="{75C1F7CC-58A7-4431-83BC-C21E8667C0D6}"/>
              </a:ext>
            </a:extLst>
          </p:cNvPr>
          <p:cNvSpPr txBox="1"/>
          <p:nvPr/>
        </p:nvSpPr>
        <p:spPr>
          <a:xfrm>
            <a:off x="454817" y="125166"/>
            <a:ext cx="4886827" cy="3416320"/>
          </a:xfrm>
          <a:prstGeom prst="rect">
            <a:avLst/>
          </a:prstGeom>
          <a:noFill/>
        </p:spPr>
        <p:txBody>
          <a:bodyPr wrap="square" rtlCol="0">
            <a:spAutoFit/>
          </a:bodyPr>
          <a:lstStyle/>
          <a:p>
            <a:r>
              <a:rPr lang="da-DK" sz="5400" b="1" dirty="0">
                <a:solidFill>
                  <a:schemeClr val="accent1">
                    <a:lumMod val="50000"/>
                  </a:schemeClr>
                </a:solidFill>
                <a:latin typeface="Arial" panose="020B0604020202020204" pitchFamily="34" charset="0"/>
                <a:cs typeface="Arial" panose="020B0604020202020204" pitchFamily="34" charset="0"/>
              </a:rPr>
              <a:t>The Global State of Democracy 2020</a:t>
            </a:r>
          </a:p>
        </p:txBody>
      </p:sp>
      <p:sp>
        <p:nvSpPr>
          <p:cNvPr id="7" name="Title 2">
            <a:extLst>
              <a:ext uri="{FF2B5EF4-FFF2-40B4-BE49-F238E27FC236}">
                <a16:creationId xmlns:a16="http://schemas.microsoft.com/office/drawing/2014/main" id="{A112E0B6-2D4C-4A63-ACD2-70ED9E04A31C}"/>
              </a:ext>
            </a:extLst>
          </p:cNvPr>
          <p:cNvSpPr txBox="1">
            <a:spLocks/>
          </p:cNvSpPr>
          <p:nvPr/>
        </p:nvSpPr>
        <p:spPr>
          <a:xfrm>
            <a:off x="531304" y="3577621"/>
            <a:ext cx="4625266" cy="22160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dirty="0">
                <a:solidFill>
                  <a:srgbClr val="C00000"/>
                </a:solidFill>
                <a:latin typeface="Arial" panose="020B0604020202020204" pitchFamily="34" charset="0"/>
                <a:cs typeface="Arial" panose="020B0604020202020204" pitchFamily="34" charset="0"/>
              </a:rPr>
              <a:t>@Int_IDEA</a:t>
            </a:r>
          </a:p>
          <a:p>
            <a:endParaRPr lang="en-US" sz="3500" dirty="0">
              <a:solidFill>
                <a:srgbClr val="C00000"/>
              </a:solidFill>
              <a:latin typeface="Arial" panose="020B0604020202020204" pitchFamily="34" charset="0"/>
              <a:cs typeface="Arial" panose="020B0604020202020204" pitchFamily="34" charset="0"/>
            </a:endParaRPr>
          </a:p>
          <a:p>
            <a:r>
              <a:rPr lang="en-US" sz="3500" dirty="0">
                <a:solidFill>
                  <a:srgbClr val="C00000"/>
                </a:solidFill>
                <a:latin typeface="Arial" panose="020B0604020202020204" pitchFamily="34" charset="0"/>
                <a:cs typeface="Arial" panose="020B0604020202020204" pitchFamily="34" charset="0"/>
              </a:rPr>
              <a:t>@malaraotaola</a:t>
            </a:r>
          </a:p>
          <a:p>
            <a:endParaRPr lang="en-US" sz="3500" dirty="0">
              <a:solidFill>
                <a:srgbClr val="C00000"/>
              </a:solidFill>
              <a:latin typeface="Arial" panose="020B0604020202020204" pitchFamily="34" charset="0"/>
              <a:cs typeface="Arial" panose="020B0604020202020204" pitchFamily="34" charset="0"/>
            </a:endParaRPr>
          </a:p>
          <a:p>
            <a:br>
              <a:rPr lang="en-US" sz="3500" dirty="0">
                <a:solidFill>
                  <a:srgbClr val="C00000"/>
                </a:solidFill>
                <a:latin typeface="Arial" panose="020B0604020202020204" pitchFamily="34" charset="0"/>
                <a:cs typeface="Arial" panose="020B0604020202020204" pitchFamily="34" charset="0"/>
              </a:rPr>
            </a:br>
            <a:endParaRPr lang="en-US" sz="3500" dirty="0">
              <a:solidFill>
                <a:srgbClr val="C00000"/>
              </a:solidFill>
            </a:endParaRPr>
          </a:p>
        </p:txBody>
      </p:sp>
      <p:pic>
        <p:nvPicPr>
          <p:cNvPr id="1028" name="Picture 4" descr="Navy blue twitter icon - Free navy blue social icons">
            <a:extLst>
              <a:ext uri="{FF2B5EF4-FFF2-40B4-BE49-F238E27FC236}">
                <a16:creationId xmlns:a16="http://schemas.microsoft.com/office/drawing/2014/main" id="{C91A49AE-E0B9-4C86-87E5-85893E827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76" y="3778642"/>
            <a:ext cx="684342" cy="68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01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443883" y="1310075"/>
            <a:ext cx="11216814" cy="4102533"/>
          </a:xfrm>
          <a:prstGeom prst="rect">
            <a:avLst/>
          </a:prstGeom>
          <a:noFill/>
        </p:spPr>
        <p:txBody>
          <a:bodyPr wrap="square" rtlCol="0">
            <a:spAutoFit/>
          </a:bodyPr>
          <a:lstStyle/>
          <a:p>
            <a:r>
              <a:rPr lang="en-US" dirty="0">
                <a:ea typeface="Calibri" panose="020F0502020204030204" pitchFamily="34" charset="0"/>
                <a:cs typeface="Arial" panose="020B0604020202020204" pitchFamily="34" charset="0"/>
              </a:rPr>
              <a:t>2 indicators:</a:t>
            </a:r>
          </a:p>
          <a:p>
            <a:pPr marL="342900" lvl="0" indent="-342900" algn="just">
              <a:lnSpc>
                <a:spcPct val="150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16.6.1. Primary government expenditures as a proportion of original approved budget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16.6.2 Proportion of population satisfied with their last experience of public service</a:t>
            </a:r>
          </a:p>
          <a:p>
            <a:pPr lvl="0" algn="just">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a typeface="Calibri" panose="020F0502020204030204" pitchFamily="34" charset="0"/>
                <a:cs typeface="Arial" panose="020B0604020202020204" pitchFamily="34" charset="0"/>
              </a:rPr>
              <a:t>1 </a:t>
            </a:r>
            <a:r>
              <a:rPr lang="en-US" dirty="0" err="1">
                <a:ea typeface="Calibri" panose="020F0502020204030204" pitchFamily="34" charset="0"/>
                <a:cs typeface="Arial" panose="020B0604020202020204" pitchFamily="34" charset="0"/>
              </a:rPr>
              <a:t>GSoD</a:t>
            </a:r>
            <a:r>
              <a:rPr lang="en-US" dirty="0">
                <a:ea typeface="Calibri" panose="020F0502020204030204" pitchFamily="34" charset="0"/>
                <a:cs typeface="Arial" panose="020B0604020202020204" pitchFamily="34" charset="0"/>
              </a:rPr>
              <a:t> sub attribute:</a:t>
            </a:r>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Predictable enforcement</a:t>
            </a:r>
          </a:p>
          <a:p>
            <a:pPr marL="342900" indent="-3429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6 indicators: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executive’s respect for constitutional provisions, the presence of transparent laws with predictable enforcement, rigorous and impartial public administration, meritocratic criteria for appointment decisions in the state administration</a:t>
            </a:r>
            <a:r>
              <a:rPr lang="en-US" dirty="0">
                <a:latin typeface="Calibri" panose="020F0502020204030204" pitchFamily="34" charset="0"/>
                <a:ea typeface="Calibri" panose="020F0502020204030204" pitchFamily="34" charset="0"/>
                <a:cs typeface="Times New Roman" panose="02020603050405020304" pitchFamily="18" charset="0"/>
              </a:rPr>
              <a:t> &amp; </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the armed forces, and bureaucratic quality (bureaucratic strength and expertise).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5" y="502797"/>
            <a:ext cx="9965205" cy="523220"/>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16.6 Effective, accountable and transparent institutions</a:t>
            </a:r>
          </a:p>
        </p:txBody>
      </p:sp>
    </p:spTree>
    <p:extLst>
      <p:ext uri="{BB962C8B-B14F-4D97-AF65-F5344CB8AC3E}">
        <p14:creationId xmlns:p14="http://schemas.microsoft.com/office/powerpoint/2010/main" val="162236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8463B04-02E5-43F6-AFC1-E07FEEFE4CC2}"/>
              </a:ext>
            </a:extLst>
          </p:cNvPr>
          <p:cNvSpPr txBox="1"/>
          <p:nvPr/>
        </p:nvSpPr>
        <p:spPr>
          <a:xfrm>
            <a:off x="645859" y="640081"/>
            <a:ext cx="3494341" cy="379348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600" b="1" kern="1200">
                <a:solidFill>
                  <a:schemeClr val="tx1"/>
                </a:solidFill>
                <a:latin typeface="+mj-lt"/>
                <a:ea typeface="+mj-ea"/>
                <a:cs typeface="+mj-cs"/>
              </a:rPr>
              <a:t>16.6 Effective, accountable and transparent institutions</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3" descr="Chart, line chart&#10;&#10;Description automatically generated">
            <a:extLst>
              <a:ext uri="{FF2B5EF4-FFF2-40B4-BE49-F238E27FC236}">
                <a16:creationId xmlns:a16="http://schemas.microsoft.com/office/drawing/2014/main" id="{F9F85051-BB1B-4D8D-9A1E-F605AC2BBF2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41735" y="1307431"/>
            <a:ext cx="5934456" cy="4243138"/>
          </a:xfrm>
          <a:prstGeom prst="rect">
            <a:avLst/>
          </a:prstGeom>
          <a:effectLst/>
        </p:spPr>
      </p:pic>
      <p:pic>
        <p:nvPicPr>
          <p:cNvPr id="5" name="Billede 3" descr="Diagrama&#10;&#10;Descripción generada automáticamente con confianza media">
            <a:extLst>
              <a:ext uri="{FF2B5EF4-FFF2-40B4-BE49-F238E27FC236}">
                <a16:creationId xmlns:a16="http://schemas.microsoft.com/office/drawing/2014/main" id="{C2154B23-01BE-49C1-A1EA-E2524DA5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12" name="CuadroTexto 11">
            <a:extLst>
              <a:ext uri="{FF2B5EF4-FFF2-40B4-BE49-F238E27FC236}">
                <a16:creationId xmlns:a16="http://schemas.microsoft.com/office/drawing/2014/main" id="{8CEA466C-3B3A-4508-A619-FDA9B3D1A613}"/>
              </a:ext>
            </a:extLst>
          </p:cNvPr>
          <p:cNvSpPr txBox="1"/>
          <p:nvPr/>
        </p:nvSpPr>
        <p:spPr>
          <a:xfrm>
            <a:off x="5649366" y="826601"/>
            <a:ext cx="6097554"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Predictable Enforcement in selected countries, 1975-2020</a:t>
            </a:r>
            <a:endParaRPr lang="es-MX" dirty="0"/>
          </a:p>
        </p:txBody>
      </p:sp>
    </p:spTree>
    <p:extLst>
      <p:ext uri="{BB962C8B-B14F-4D97-AF65-F5344CB8AC3E}">
        <p14:creationId xmlns:p14="http://schemas.microsoft.com/office/powerpoint/2010/main" val="53980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443883" y="1310075"/>
            <a:ext cx="11216814" cy="5146665"/>
          </a:xfrm>
          <a:prstGeom prst="rect">
            <a:avLst/>
          </a:prstGeom>
          <a:noFill/>
        </p:spPr>
        <p:txBody>
          <a:bodyPr wrap="square" rtlCol="0">
            <a:spAutoFit/>
          </a:bodyPr>
          <a:lstStyle/>
          <a:p>
            <a:r>
              <a:rPr lang="en-US" dirty="0">
                <a:ea typeface="Calibri" panose="020F0502020204030204" pitchFamily="34" charset="0"/>
                <a:cs typeface="Arial" panose="020B0604020202020204" pitchFamily="34" charset="0"/>
              </a:rPr>
              <a:t>2 indicators:</a:t>
            </a: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16.7.1 Proportion of positions in national and local institutions, including a)the legislatures, b) the public service and c) the judiciary, compared to national distributions, by sex, age, persons with disabilities and population groups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16.7.2. Proportion of population who believe decision-making is inclusive and responsive, by sex, age, disability and population group</a:t>
            </a: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err="1">
                <a:ea typeface="Calibri" panose="020F0502020204030204" pitchFamily="34" charset="0"/>
                <a:cs typeface="Arial" panose="020B0604020202020204" pitchFamily="34" charset="0"/>
              </a:rPr>
              <a:t>GSoD</a:t>
            </a:r>
            <a:r>
              <a:rPr lang="en-US" dirty="0">
                <a:ea typeface="Calibri" panose="020F0502020204030204" pitchFamily="34" charset="0"/>
                <a:cs typeface="Arial" panose="020B0604020202020204" pitchFamily="34" charset="0"/>
              </a:rPr>
              <a:t> sub attribute:</a:t>
            </a:r>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Rights and Equality. 3 subcomponents and 24 indicators on:</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Social group equality</a:t>
            </a:r>
          </a:p>
          <a:p>
            <a:pPr marL="800100" lvl="1" indent="-3429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Basic Welfare</a:t>
            </a:r>
          </a:p>
          <a:p>
            <a:pPr marL="800100" lvl="1"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Gender Equality</a:t>
            </a:r>
          </a:p>
          <a:p>
            <a:pPr marL="342900" indent="-3429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Having resp, </a:t>
            </a:r>
            <a:r>
              <a:rPr lang="en-US" dirty="0" err="1">
                <a:effectLst/>
                <a:latin typeface="Calibri" panose="020F0502020204030204" pitchFamily="34" charset="0"/>
                <a:ea typeface="Calibri" panose="020F0502020204030204" pitchFamily="34" charset="0"/>
                <a:cs typeface="Times New Roman" panose="02020603050405020304" pitchFamily="18" charset="0"/>
              </a:rPr>
              <a:t>inc</a:t>
            </a:r>
            <a:r>
              <a:rPr lang="en-US" dirty="0">
                <a:effectLst/>
                <a:latin typeface="Calibri" panose="020F0502020204030204" pitchFamily="34" charset="0"/>
                <a:ea typeface="Calibri" panose="020F0502020204030204" pitchFamily="34" charset="0"/>
                <a:cs typeface="Times New Roman" panose="02020603050405020304" pitchFamily="18" charset="0"/>
              </a:rPr>
              <a:t> and participatory decision making not only about representation &amp; satisfaction: also about the presence &amp; quality of institutions that facilitate access and voice in politics (elections, parliaments, referenda)</a:t>
            </a:r>
          </a:p>
          <a:p>
            <a:pPr lvl="1"/>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5" y="502797"/>
            <a:ext cx="9965205" cy="954107"/>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16.7 Responsive, inclusive and participatory decision making</a:t>
            </a:r>
          </a:p>
        </p:txBody>
      </p:sp>
    </p:spTree>
    <p:extLst>
      <p:ext uri="{BB962C8B-B14F-4D97-AF65-F5344CB8AC3E}">
        <p14:creationId xmlns:p14="http://schemas.microsoft.com/office/powerpoint/2010/main" val="395198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8463B04-02E5-43F6-AFC1-E07FEEFE4CC2}"/>
              </a:ext>
            </a:extLst>
          </p:cNvPr>
          <p:cNvSpPr txBox="1"/>
          <p:nvPr/>
        </p:nvSpPr>
        <p:spPr>
          <a:xfrm>
            <a:off x="645859" y="640081"/>
            <a:ext cx="3494341" cy="379348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300" b="1" kern="1200" dirty="0">
                <a:solidFill>
                  <a:schemeClr val="tx1"/>
                </a:solidFill>
                <a:latin typeface="+mj-lt"/>
                <a:ea typeface="+mj-ea"/>
                <a:cs typeface="+mj-cs"/>
              </a:rPr>
              <a:t>16.7 Responsive, inclusive and participatory decision making</a:t>
            </a:r>
          </a:p>
        </p:txBody>
      </p:sp>
      <p:sp>
        <p:nvSpPr>
          <p:cNvPr id="20"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4" descr="A picture containing timeline&#10;&#10;Description automatically generated">
            <a:extLst>
              <a:ext uri="{FF2B5EF4-FFF2-40B4-BE49-F238E27FC236}">
                <a16:creationId xmlns:a16="http://schemas.microsoft.com/office/drawing/2014/main" id="{3AB9373E-F60C-4E24-81B7-9ACA5B1C9D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41735" y="1461751"/>
            <a:ext cx="5934456" cy="4243133"/>
          </a:xfrm>
          <a:prstGeom prst="rect">
            <a:avLst/>
          </a:prstGeom>
          <a:effectLst/>
        </p:spPr>
      </p:pic>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15" name="CuadroTexto 14">
            <a:extLst>
              <a:ext uri="{FF2B5EF4-FFF2-40B4-BE49-F238E27FC236}">
                <a16:creationId xmlns:a16="http://schemas.microsoft.com/office/drawing/2014/main" id="{4FCF173E-516B-4D48-9413-C0EFC3388A75}"/>
              </a:ext>
            </a:extLst>
          </p:cNvPr>
          <p:cNvSpPr txBox="1"/>
          <p:nvPr/>
        </p:nvSpPr>
        <p:spPr>
          <a:xfrm>
            <a:off x="5610301" y="661102"/>
            <a:ext cx="6097554"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Gender Equality and Social Group Equality in selected countries, 2020</a:t>
            </a:r>
            <a:endParaRPr lang="es-MX" dirty="0"/>
          </a:p>
        </p:txBody>
      </p:sp>
    </p:spTree>
    <p:extLst>
      <p:ext uri="{BB962C8B-B14F-4D97-AF65-F5344CB8AC3E}">
        <p14:creationId xmlns:p14="http://schemas.microsoft.com/office/powerpoint/2010/main" val="54782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443883" y="1310075"/>
            <a:ext cx="11216814" cy="1107996"/>
          </a:xfrm>
          <a:prstGeom prst="rect">
            <a:avLst/>
          </a:prstGeom>
          <a:noFill/>
        </p:spPr>
        <p:txBody>
          <a:bodyPr wrap="square" rtlCol="0">
            <a:spAutoFit/>
          </a:bodyPr>
          <a:lstStyle/>
          <a:p>
            <a:pPr marL="800100" lvl="1" indent="-342900">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5" y="502797"/>
            <a:ext cx="9965205" cy="523220"/>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Data for development (and in pandemic)</a:t>
            </a:r>
          </a:p>
        </p:txBody>
      </p:sp>
      <p:sp>
        <p:nvSpPr>
          <p:cNvPr id="9" name="Tekstfelt 1">
            <a:extLst>
              <a:ext uri="{FF2B5EF4-FFF2-40B4-BE49-F238E27FC236}">
                <a16:creationId xmlns:a16="http://schemas.microsoft.com/office/drawing/2014/main" id="{0BA85ED0-FE68-4E29-BA3C-92FE71EAB749}"/>
              </a:ext>
            </a:extLst>
          </p:cNvPr>
          <p:cNvSpPr txBox="1"/>
          <p:nvPr/>
        </p:nvSpPr>
        <p:spPr>
          <a:xfrm>
            <a:off x="443883" y="1310075"/>
            <a:ext cx="11216814"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err="1">
                <a:effectLst/>
                <a:latin typeface="Calibri" panose="020F0502020204030204" pitchFamily="34" charset="0"/>
                <a:ea typeface="Calibri" panose="020F0502020204030204" pitchFamily="34" charset="0"/>
                <a:cs typeface="Times New Roman" panose="02020603050405020304" pitchFamily="18" charset="0"/>
              </a:rPr>
              <a:t>GSoD</a:t>
            </a:r>
            <a:r>
              <a:rPr lang="en-US" sz="2200" dirty="0">
                <a:effectLst/>
                <a:latin typeface="Calibri" panose="020F0502020204030204" pitchFamily="34" charset="0"/>
                <a:ea typeface="Calibri" panose="020F0502020204030204" pitchFamily="34" charset="0"/>
                <a:cs typeface="Times New Roman" panose="02020603050405020304" pitchFamily="18" charset="0"/>
              </a:rPr>
              <a:t> indices are a good complement to official SDG16 indicators</a:t>
            </a:r>
          </a:p>
          <a:p>
            <a:pPr marL="800100" lvl="1"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High quality data from an independent institution</a:t>
            </a:r>
          </a:p>
          <a:p>
            <a:pPr marL="800100" lvl="1"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Focused on democracy </a:t>
            </a:r>
            <a:r>
              <a:rPr lang="en-US" sz="2200" dirty="0">
                <a:latin typeface="Calibri" panose="020F0502020204030204" pitchFamily="34" charset="0"/>
                <a:ea typeface="Calibri" panose="020F0502020204030204" pitchFamily="34" charset="0"/>
                <a:cs typeface="Times New Roman" panose="02020603050405020304" pitchFamily="18" charset="0"/>
              </a:rPr>
              <a:t>w/ info on </a:t>
            </a:r>
            <a:r>
              <a:rPr lang="en-US" sz="2200" dirty="0">
                <a:effectLst/>
                <a:latin typeface="Calibri" panose="020F0502020204030204" pitchFamily="34" charset="0"/>
                <a:ea typeface="Calibri" panose="020F0502020204030204" pitchFamily="34" charset="0"/>
                <a:cs typeface="Times New Roman" panose="02020603050405020304" pitchFamily="18" charset="0"/>
              </a:rPr>
              <a:t>specific attributes/sub attributes (116 indicators)</a:t>
            </a:r>
          </a:p>
          <a:p>
            <a:pPr marL="800100" lvl="1"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Wide coverage (166 countries, 45 years)</a:t>
            </a:r>
          </a:p>
          <a:p>
            <a:pPr lvl="1"/>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In pandemic:</a:t>
            </a:r>
          </a:p>
          <a:p>
            <a:pPr marL="800100" lvl="1"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Easily obtainable: </a:t>
            </a:r>
          </a:p>
          <a:p>
            <a:pPr marL="1257300" lvl="2"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Multiple sources: ES, IC, OD, CM.</a:t>
            </a:r>
          </a:p>
          <a:p>
            <a:pPr marL="1257300" lvl="2"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Times New Roman" panose="02020603050405020304" pitchFamily="18" charset="0"/>
              </a:rPr>
              <a:t>Gathered from a wide range of reputable and available sources (12…V-DEM, ICRG, UN data)</a:t>
            </a:r>
          </a:p>
          <a:p>
            <a:pPr marL="800100" lvl="1" indent="-342900">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IDEA was able to collect data in 2020 and delivered update (v.5) on time</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58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821763C2-3C7A-4B18-B2B2-036081809EBB}"/>
              </a:ext>
            </a:extLst>
          </p:cNvPr>
          <p:cNvSpPr txBox="1"/>
          <p:nvPr/>
        </p:nvSpPr>
        <p:spPr>
          <a:xfrm>
            <a:off x="2423885" y="4845951"/>
            <a:ext cx="7344229"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@int_IDEA</a:t>
            </a:r>
          </a:p>
          <a:p>
            <a:pPr algn="ctr"/>
            <a:r>
              <a:rPr lang="en-US" sz="3600" b="1" dirty="0">
                <a:solidFill>
                  <a:schemeClr val="bg1"/>
                </a:solidFill>
                <a:latin typeface="Arial" panose="020B0604020202020204" pitchFamily="34" charset="0"/>
                <a:cs typeface="Arial" panose="020B0604020202020204" pitchFamily="34" charset="0"/>
              </a:rPr>
              <a:t>@malaraotaola</a:t>
            </a:r>
          </a:p>
          <a:p>
            <a:pPr algn="ctr"/>
            <a:endParaRPr lang="en-US" sz="3600" b="1" dirty="0">
              <a:solidFill>
                <a:schemeClr val="bg1"/>
              </a:solidFill>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F53546C9-BF69-4D9C-9784-38BB17FCE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222" y="457560"/>
            <a:ext cx="6669004" cy="4388391"/>
          </a:xfrm>
          <a:prstGeom prst="rect">
            <a:avLst/>
          </a:prstGeom>
        </p:spPr>
      </p:pic>
      <p:pic>
        <p:nvPicPr>
          <p:cNvPr id="5" name="Imagen 4">
            <a:extLst>
              <a:ext uri="{FF2B5EF4-FFF2-40B4-BE49-F238E27FC236}">
                <a16:creationId xmlns:a16="http://schemas.microsoft.com/office/drawing/2014/main" id="{5B089246-0E49-477A-A872-81727690CC74}"/>
              </a:ext>
            </a:extLst>
          </p:cNvPr>
          <p:cNvPicPr>
            <a:picLocks noChangeAspect="1"/>
          </p:cNvPicPr>
          <p:nvPr/>
        </p:nvPicPr>
        <p:blipFill>
          <a:blip r:embed="rId4"/>
          <a:stretch>
            <a:fillRect/>
          </a:stretch>
        </p:blipFill>
        <p:spPr>
          <a:xfrm>
            <a:off x="2666774" y="4845951"/>
            <a:ext cx="1360995" cy="1190871"/>
          </a:xfrm>
          <a:prstGeom prst="rect">
            <a:avLst/>
          </a:prstGeom>
        </p:spPr>
      </p:pic>
      <p:sp>
        <p:nvSpPr>
          <p:cNvPr id="6" name="Tekstfelt 1">
            <a:extLst>
              <a:ext uri="{FF2B5EF4-FFF2-40B4-BE49-F238E27FC236}">
                <a16:creationId xmlns:a16="http://schemas.microsoft.com/office/drawing/2014/main" id="{CAA76E45-4131-4B86-A8A3-0C727375C6B8}"/>
              </a:ext>
            </a:extLst>
          </p:cNvPr>
          <p:cNvSpPr txBox="1"/>
          <p:nvPr/>
        </p:nvSpPr>
        <p:spPr>
          <a:xfrm>
            <a:off x="494950" y="126005"/>
            <a:ext cx="10989578"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Thank you!</a:t>
            </a:r>
            <a:endParaRPr lang="da-DK"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46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7C12E-86C9-43D0-807D-49CCA0DF4C81}"/>
              </a:ext>
            </a:extLst>
          </p:cNvPr>
          <p:cNvSpPr>
            <a:spLocks noGrp="1"/>
          </p:cNvSpPr>
          <p:nvPr>
            <p:ph type="body" sz="quarter" idx="10"/>
          </p:nvPr>
        </p:nvSpPr>
        <p:spPr>
          <a:xfrm>
            <a:off x="671804" y="466532"/>
            <a:ext cx="10916816" cy="1408921"/>
          </a:xfrm>
        </p:spPr>
        <p:txBody>
          <a:bodyPr/>
          <a:lstStyle/>
          <a:p>
            <a:r>
              <a:rPr lang="sv-SE" dirty="0"/>
              <a:t>”Democracy as Development: Using the GSoD to measure SDG 16 progress”</a:t>
            </a:r>
          </a:p>
        </p:txBody>
      </p:sp>
      <p:sp>
        <p:nvSpPr>
          <p:cNvPr id="5" name="Text Placeholder 1">
            <a:extLst>
              <a:ext uri="{FF2B5EF4-FFF2-40B4-BE49-F238E27FC236}">
                <a16:creationId xmlns:a16="http://schemas.microsoft.com/office/drawing/2014/main" id="{FB3CC226-2ADA-4289-9807-6743EC228086}"/>
              </a:ext>
            </a:extLst>
          </p:cNvPr>
          <p:cNvSpPr txBox="1">
            <a:spLocks/>
          </p:cNvSpPr>
          <p:nvPr/>
        </p:nvSpPr>
        <p:spPr>
          <a:xfrm>
            <a:off x="495635" y="1946163"/>
            <a:ext cx="10916816" cy="14089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3000" b="0" dirty="0"/>
              <a:t>Aims:</a:t>
            </a:r>
          </a:p>
          <a:p>
            <a:endParaRPr lang="sv-SE" sz="3000" b="0" dirty="0"/>
          </a:p>
          <a:p>
            <a:pPr marL="342900" indent="-342900" algn="just">
              <a:buFont typeface="Arial" panose="020B0604020202020204" pitchFamily="34" charset="0"/>
              <a:buChar char="•"/>
            </a:pPr>
            <a:r>
              <a:rPr lang="sv-SE" sz="3000" b="0" dirty="0"/>
              <a:t>GSoD Indices to support measurement of SDG16</a:t>
            </a:r>
          </a:p>
          <a:p>
            <a:pPr marL="1028700" lvl="1" indent="-342900" algn="just"/>
            <a:r>
              <a:rPr lang="sv-SE" sz="1800" b="0" dirty="0"/>
              <a:t>As a complement / relevant during a pandemic</a:t>
            </a:r>
          </a:p>
          <a:p>
            <a:pPr marL="342900" indent="-342900" algn="just">
              <a:buFont typeface="Arial" panose="020B0604020202020204" pitchFamily="34" charset="0"/>
              <a:buChar char="•"/>
            </a:pPr>
            <a:r>
              <a:rPr lang="sv-SE" sz="3000" b="0" dirty="0"/>
              <a:t>Specifically 16.3, 16.5, 16.6 and 16.7</a:t>
            </a:r>
          </a:p>
          <a:p>
            <a:pPr marL="342900" indent="-342900" algn="just">
              <a:buFont typeface="Arial" panose="020B0604020202020204" pitchFamily="34" charset="0"/>
              <a:buChar char="•"/>
            </a:pPr>
            <a:endParaRPr lang="sv-SE" sz="3000" b="0" dirty="0"/>
          </a:p>
          <a:p>
            <a:pPr algn="just"/>
            <a:endParaRPr lang="sv-SE" sz="2400" b="0" dirty="0"/>
          </a:p>
        </p:txBody>
      </p:sp>
    </p:spTree>
    <p:extLst>
      <p:ext uri="{BB962C8B-B14F-4D97-AF65-F5344CB8AC3E}">
        <p14:creationId xmlns:p14="http://schemas.microsoft.com/office/powerpoint/2010/main" val="24360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8463B04-02E5-43F6-AFC1-E07FEEFE4CC2}"/>
              </a:ext>
            </a:extLst>
          </p:cNvPr>
          <p:cNvSpPr txBox="1"/>
          <p:nvPr/>
        </p:nvSpPr>
        <p:spPr>
          <a:xfrm>
            <a:off x="648929" y="629266"/>
            <a:ext cx="3505495"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mj-lt"/>
                <a:ea typeface="+mj-ea"/>
                <a:cs typeface="+mj-cs"/>
              </a:rPr>
              <a:t>Democracy for Development</a:t>
            </a:r>
          </a:p>
        </p:txBody>
      </p:sp>
      <p:sp>
        <p:nvSpPr>
          <p:cNvPr id="2" name="Tekstfelt 1">
            <a:extLst>
              <a:ext uri="{FF2B5EF4-FFF2-40B4-BE49-F238E27FC236}">
                <a16:creationId xmlns:a16="http://schemas.microsoft.com/office/drawing/2014/main" id="{1C06A251-AB38-41F2-944A-C6BF3263FCCD}"/>
              </a:ext>
            </a:extLst>
          </p:cNvPr>
          <p:cNvSpPr txBox="1"/>
          <p:nvPr/>
        </p:nvSpPr>
        <p:spPr>
          <a:xfrm>
            <a:off x="648930" y="2326433"/>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Before moving into specifics, a reflection on the importance of the </a:t>
            </a:r>
            <a:r>
              <a:rPr lang="en-US" sz="2000" dirty="0" err="1"/>
              <a:t>GSoD</a:t>
            </a:r>
            <a:r>
              <a:rPr lang="en-US" sz="2000" dirty="0"/>
              <a:t> Indices for the measurement of the SDGs</a:t>
            </a:r>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err="1"/>
              <a:t>GSoD</a:t>
            </a:r>
            <a:r>
              <a:rPr lang="en-US" sz="2000" dirty="0"/>
              <a:t> indices – measure the quality of democracy worldwide. </a:t>
            </a:r>
          </a:p>
          <a:p>
            <a:pPr marL="342900" indent="-228600">
              <a:lnSpc>
                <a:spcPct val="90000"/>
              </a:lnSpc>
              <a:spcAft>
                <a:spcPts val="600"/>
              </a:spcAft>
              <a:buFont typeface="Arial" panose="020B0604020202020204" pitchFamily="34" charset="0"/>
              <a:buChar char="•"/>
            </a:pPr>
            <a:r>
              <a:rPr lang="en-US" sz="2000" dirty="0"/>
              <a:t>How do we measure this? 116 indicators, 166 countries, 1975-2020</a:t>
            </a:r>
          </a:p>
          <a:p>
            <a:pPr marL="342900" indent="-228600">
              <a:lnSpc>
                <a:spcPct val="90000"/>
              </a:lnSpc>
              <a:spcAft>
                <a:spcPts val="600"/>
              </a:spcAft>
              <a:buFont typeface="Arial" panose="020B0604020202020204" pitchFamily="34" charset="0"/>
              <a:buChar char="•"/>
            </a:pPr>
            <a:endParaRPr lang="en-US" sz="1600" dirty="0"/>
          </a:p>
        </p:txBody>
      </p:sp>
      <p:sp>
        <p:nvSpPr>
          <p:cNvPr id="15"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10" descr="Gráfico, Gráfico de proyección solar&#10;&#10;Descripción generada automáticamente">
            <a:extLst>
              <a:ext uri="{FF2B5EF4-FFF2-40B4-BE49-F238E27FC236}">
                <a16:creationId xmlns:a16="http://schemas.microsoft.com/office/drawing/2014/main" id="{A119E02A-786B-440E-B572-CA963DB841F4}"/>
              </a:ext>
            </a:extLst>
          </p:cNvPr>
          <p:cNvPicPr/>
          <p:nvPr/>
        </p:nvPicPr>
        <p:blipFill rotWithShape="1">
          <a:blip r:embed="rId3">
            <a:extLst>
              <a:ext uri="{28A0092B-C50C-407E-A947-70E740481C1C}">
                <a14:useLocalDpi xmlns:a14="http://schemas.microsoft.com/office/drawing/2010/main" val="0"/>
              </a:ext>
            </a:extLst>
          </a:blip>
          <a:srcRect l="20661" t="21651" r="4958" b="16400"/>
          <a:stretch/>
        </p:blipFill>
        <p:spPr bwMode="auto">
          <a:xfrm>
            <a:off x="5405862" y="867748"/>
            <a:ext cx="6229411" cy="4928396"/>
          </a:xfrm>
          <a:prstGeom prst="rect">
            <a:avLst/>
          </a:prstGeom>
          <a:noFill/>
          <a:effectLst/>
        </p:spPr>
      </p:pic>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34700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376771" y="1310075"/>
            <a:ext cx="10805754" cy="1658916"/>
          </a:xfrm>
          <a:prstGeom prst="rect">
            <a:avLst/>
          </a:prstGeom>
          <a:noFill/>
        </p:spPr>
        <p:txBody>
          <a:bodyPr wrap="square" rtlCol="0">
            <a:spAutoFit/>
          </a:bodyPr>
          <a:lstStyle/>
          <a:p>
            <a:pPr marL="342900" indent="-228600">
              <a:lnSpc>
                <a:spcPct val="90000"/>
              </a:lnSpc>
              <a:spcAft>
                <a:spcPts val="600"/>
              </a:spcAft>
              <a:buFont typeface="Arial" panose="020B0604020202020204" pitchFamily="34" charset="0"/>
              <a:buChar char="•"/>
            </a:pPr>
            <a:r>
              <a:rPr lang="en-US" sz="2400" dirty="0"/>
              <a:t>So, </a:t>
            </a:r>
            <a:r>
              <a:rPr lang="en-US" sz="2400" dirty="0" err="1"/>
              <a:t>GSoD</a:t>
            </a:r>
            <a:r>
              <a:rPr lang="en-US" sz="2400" dirty="0"/>
              <a:t> indices measure democracy. Why is this important? </a:t>
            </a:r>
          </a:p>
          <a:p>
            <a:pPr marL="342900" indent="-228600">
              <a:lnSpc>
                <a:spcPct val="90000"/>
              </a:lnSpc>
              <a:spcAft>
                <a:spcPts val="600"/>
              </a:spcAft>
              <a:buFont typeface="Arial" panose="020B0604020202020204" pitchFamily="34" charset="0"/>
              <a:buChar char="•"/>
            </a:pPr>
            <a:r>
              <a:rPr lang="en-US" sz="2400" dirty="0"/>
              <a:t>Democracy is an enabler of sustainable development</a:t>
            </a:r>
          </a:p>
          <a:p>
            <a:pPr marL="342900" indent="-228600">
              <a:lnSpc>
                <a:spcPct val="90000"/>
              </a:lnSpc>
              <a:spcAft>
                <a:spcPts val="600"/>
              </a:spcAft>
              <a:buFont typeface="Arial" panose="020B0604020202020204" pitchFamily="34" charset="0"/>
              <a:buChar char="•"/>
            </a:pPr>
            <a:r>
              <a:rPr lang="en-US" sz="2400" dirty="0">
                <a:cs typeface="Arial" panose="020B0604020202020204" pitchFamily="34" charset="0"/>
              </a:rPr>
              <a:t>Democracy is intrinsically &amp; instrumentally important for development.</a:t>
            </a: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6" y="502797"/>
            <a:ext cx="6094520" cy="523220"/>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Democracy for Development</a:t>
            </a:r>
          </a:p>
        </p:txBody>
      </p:sp>
      <p:pic>
        <p:nvPicPr>
          <p:cNvPr id="9" name="Imagen 8" descr="Imagen que contiene texto&#10;&#10;Descripción generada automáticamente">
            <a:extLst>
              <a:ext uri="{FF2B5EF4-FFF2-40B4-BE49-F238E27FC236}">
                <a16:creationId xmlns:a16="http://schemas.microsoft.com/office/drawing/2014/main" id="{E692FE8B-DAA9-45BD-A3B9-93462C61C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170" y="0"/>
            <a:ext cx="1958830" cy="3098149"/>
          </a:xfrm>
          <a:prstGeom prst="rect">
            <a:avLst/>
          </a:prstGeom>
        </p:spPr>
      </p:pic>
      <p:sp>
        <p:nvSpPr>
          <p:cNvPr id="10" name="CuadroTexto 9">
            <a:extLst>
              <a:ext uri="{FF2B5EF4-FFF2-40B4-BE49-F238E27FC236}">
                <a16:creationId xmlns:a16="http://schemas.microsoft.com/office/drawing/2014/main" id="{0AF1FF66-185B-4AE0-AD97-2550575DFEF5}"/>
              </a:ext>
            </a:extLst>
          </p:cNvPr>
          <p:cNvSpPr txBox="1"/>
          <p:nvPr/>
        </p:nvSpPr>
        <p:spPr>
          <a:xfrm>
            <a:off x="778685" y="2699266"/>
            <a:ext cx="3276522" cy="2123658"/>
          </a:xfrm>
          <a:prstGeom prst="rect">
            <a:avLst/>
          </a:prstGeom>
          <a:noFill/>
        </p:spPr>
        <p:txBody>
          <a:bodyPr wrap="square">
            <a:spAutoFit/>
          </a:bodyPr>
          <a:lstStyle/>
          <a:p>
            <a:r>
              <a:rPr lang="en-US" sz="2200" b="1" dirty="0">
                <a:solidFill>
                  <a:srgbClr val="004B8D"/>
                </a:solidFill>
                <a:cs typeface="Arial" panose="020B0604020202020204" pitchFamily="34" charset="0"/>
              </a:rPr>
              <a:t>Intrinsic value</a:t>
            </a:r>
          </a:p>
          <a:p>
            <a:pPr marL="800100" lvl="1" indent="-342900">
              <a:buFontTx/>
              <a:buChar char="-"/>
            </a:pPr>
            <a:r>
              <a:rPr lang="en-US" sz="2200" b="1" dirty="0">
                <a:solidFill>
                  <a:srgbClr val="004B8D"/>
                </a:solidFill>
                <a:cs typeface="Arial" panose="020B0604020202020204" pitchFamily="34" charset="0"/>
              </a:rPr>
              <a:t>Fundamental rights  -freedom of expression, association, vote, lead lives.</a:t>
            </a:r>
          </a:p>
        </p:txBody>
      </p:sp>
      <p:sp>
        <p:nvSpPr>
          <p:cNvPr id="12" name="CuadroTexto 11">
            <a:extLst>
              <a:ext uri="{FF2B5EF4-FFF2-40B4-BE49-F238E27FC236}">
                <a16:creationId xmlns:a16="http://schemas.microsoft.com/office/drawing/2014/main" id="{17764DDA-D475-468D-8665-A085B6A96319}"/>
              </a:ext>
            </a:extLst>
          </p:cNvPr>
          <p:cNvSpPr txBox="1"/>
          <p:nvPr/>
        </p:nvSpPr>
        <p:spPr>
          <a:xfrm>
            <a:off x="6204966" y="2699266"/>
            <a:ext cx="4613000" cy="2462213"/>
          </a:xfrm>
          <a:prstGeom prst="rect">
            <a:avLst/>
          </a:prstGeom>
          <a:noFill/>
        </p:spPr>
        <p:txBody>
          <a:bodyPr wrap="square">
            <a:spAutoFit/>
          </a:bodyPr>
          <a:lstStyle/>
          <a:p>
            <a:r>
              <a:rPr lang="en-US" sz="2200" b="1" dirty="0">
                <a:solidFill>
                  <a:srgbClr val="004B8D"/>
                </a:solidFill>
                <a:cs typeface="Arial" panose="020B0604020202020204" pitchFamily="34" charset="0"/>
              </a:rPr>
              <a:t>Instrumental value </a:t>
            </a:r>
            <a:r>
              <a:rPr lang="en-US" sz="2200" b="1" i="1" dirty="0">
                <a:solidFill>
                  <a:srgbClr val="004B8D"/>
                </a:solidFill>
                <a:cs typeface="Arial" panose="020B0604020202020204" pitchFamily="34" charset="0"/>
              </a:rPr>
              <a:t>“no famines”</a:t>
            </a:r>
          </a:p>
          <a:p>
            <a:pPr marL="342900" indent="-342900">
              <a:buFontTx/>
              <a:buChar char="-"/>
            </a:pPr>
            <a:r>
              <a:rPr lang="en-US" sz="2200" b="1" dirty="0">
                <a:solidFill>
                  <a:srgbClr val="004B8D"/>
                </a:solidFill>
                <a:cs typeface="Arial" panose="020B0604020202020204" pitchFamily="34" charset="0"/>
              </a:rPr>
              <a:t>Crisis: Write to MP, protests, elections, media.. </a:t>
            </a:r>
          </a:p>
          <a:p>
            <a:pPr marL="342900" indent="-342900">
              <a:buFontTx/>
              <a:buChar char="-"/>
            </a:pPr>
            <a:r>
              <a:rPr lang="en-US" sz="2200" b="1" dirty="0">
                <a:solidFill>
                  <a:srgbClr val="004B8D"/>
                </a:solidFill>
                <a:cs typeface="Arial" panose="020B0604020202020204" pitchFamily="34" charset="0"/>
              </a:rPr>
              <a:t>Key mechanisms to express and demand public action</a:t>
            </a:r>
          </a:p>
          <a:p>
            <a:pPr marL="342900" indent="-342900">
              <a:buFontTx/>
              <a:buChar char="-"/>
            </a:pPr>
            <a:r>
              <a:rPr lang="en-US" sz="2200" b="1" dirty="0">
                <a:solidFill>
                  <a:srgbClr val="004B8D"/>
                </a:solidFill>
                <a:cs typeface="Arial" panose="020B0604020202020204" pitchFamily="34" charset="0"/>
              </a:rPr>
              <a:t>Powerful incentives to deliver</a:t>
            </a:r>
          </a:p>
          <a:p>
            <a:pPr marL="342900" indent="-342900">
              <a:buFontTx/>
              <a:buChar char="-"/>
            </a:pPr>
            <a:endParaRPr lang="en-US" sz="2200" b="1" dirty="0">
              <a:solidFill>
                <a:srgbClr val="004B8D"/>
              </a:solidFill>
              <a:cs typeface="Arial" panose="020B0604020202020204" pitchFamily="34" charset="0"/>
            </a:endParaRPr>
          </a:p>
        </p:txBody>
      </p:sp>
      <p:sp>
        <p:nvSpPr>
          <p:cNvPr id="14" name="CuadroTexto 13">
            <a:extLst>
              <a:ext uri="{FF2B5EF4-FFF2-40B4-BE49-F238E27FC236}">
                <a16:creationId xmlns:a16="http://schemas.microsoft.com/office/drawing/2014/main" id="{4FF82133-4156-44BF-8018-783DBF314A36}"/>
              </a:ext>
            </a:extLst>
          </p:cNvPr>
          <p:cNvSpPr txBox="1"/>
          <p:nvPr/>
        </p:nvSpPr>
        <p:spPr>
          <a:xfrm>
            <a:off x="376771" y="5012090"/>
            <a:ext cx="11054593" cy="424732"/>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2400" dirty="0"/>
              <a:t>Therefore, it is not only important for SDG16 but for other achieving other goals. </a:t>
            </a:r>
          </a:p>
        </p:txBody>
      </p:sp>
    </p:spTree>
    <p:extLst>
      <p:ext uri="{BB962C8B-B14F-4D97-AF65-F5344CB8AC3E}">
        <p14:creationId xmlns:p14="http://schemas.microsoft.com/office/powerpoint/2010/main" val="3810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274040" y="1336119"/>
            <a:ext cx="11643919" cy="3816429"/>
          </a:xfrm>
          <a:prstGeom prst="rect">
            <a:avLst/>
          </a:prstGeom>
          <a:noFill/>
        </p:spPr>
        <p:txBody>
          <a:bodyPr wrap="square" rtlCol="0">
            <a:spAutoFit/>
          </a:bodyPr>
          <a:lstStyle/>
          <a:p>
            <a:r>
              <a:rPr lang="en-US" sz="2200" b="1" dirty="0">
                <a:cs typeface="Arial" panose="020B0604020202020204" pitchFamily="34" charset="0"/>
              </a:rPr>
              <a:t>Focus on 4 SDG16 targets:</a:t>
            </a:r>
          </a:p>
          <a:p>
            <a:endParaRPr lang="en-US" sz="2200" b="1"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16.3 </a:t>
            </a:r>
            <a:r>
              <a:rPr lang="en-US" sz="2200" dirty="0">
                <a:effectLst/>
                <a:ea typeface="Calibri" panose="020F0502020204030204" pitchFamily="34" charset="0"/>
                <a:cs typeface="Times New Roman" panose="02020603050405020304" pitchFamily="18" charset="0"/>
              </a:rPr>
              <a:t>Promote the rule of law and ensuring equal access to justice for all</a:t>
            </a:r>
            <a:endParaRPr lang="en-US" sz="2200"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16.5 </a:t>
            </a:r>
            <a:r>
              <a:rPr lang="en-US" sz="2200" dirty="0">
                <a:effectLst/>
                <a:ea typeface="Calibri" panose="020F0502020204030204" pitchFamily="34" charset="0"/>
                <a:cs typeface="Times New Roman" panose="02020603050405020304" pitchFamily="18" charset="0"/>
              </a:rPr>
              <a:t>Substantially reduce corruption and bribery in all their forms</a:t>
            </a:r>
            <a:endParaRPr lang="en-US" sz="2200"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16.6 </a:t>
            </a:r>
            <a:r>
              <a:rPr lang="en-US" sz="2200" dirty="0">
                <a:effectLst/>
                <a:ea typeface="Calibri" panose="020F0502020204030204" pitchFamily="34" charset="0"/>
                <a:cs typeface="Times New Roman" panose="02020603050405020304" pitchFamily="18" charset="0"/>
              </a:rPr>
              <a:t>Develop effective, accountable and transparent institutions</a:t>
            </a:r>
            <a:endParaRPr lang="en-US" sz="2200" dirty="0">
              <a:cs typeface="Arial" panose="020B0604020202020204" pitchFamily="34" charset="0"/>
            </a:endParaRPr>
          </a:p>
          <a:p>
            <a:pPr marL="342900" indent="-342900">
              <a:buFont typeface="Arial" panose="020B0604020202020204" pitchFamily="34" charset="0"/>
              <a:buChar char="•"/>
            </a:pPr>
            <a:r>
              <a:rPr lang="en-US" sz="2200" dirty="0">
                <a:cs typeface="Arial" panose="020B0604020202020204" pitchFamily="34" charset="0"/>
              </a:rPr>
              <a:t>16.7 </a:t>
            </a:r>
            <a:r>
              <a:rPr lang="en-US" sz="2200" dirty="0">
                <a:effectLst/>
                <a:ea typeface="Calibri" panose="020F0502020204030204" pitchFamily="34" charset="0"/>
                <a:cs typeface="Times New Roman" panose="02020603050405020304" pitchFamily="18" charset="0"/>
              </a:rPr>
              <a:t>Ensure responsive, inclusive, participatory and representative decision-making at all levels</a:t>
            </a:r>
            <a:endParaRPr lang="en-US" sz="2200" dirty="0">
              <a:cs typeface="Arial" panose="020B0604020202020204" pitchFamily="34" charset="0"/>
            </a:endParaRPr>
          </a:p>
          <a:p>
            <a:endParaRPr lang="en-US" sz="2200" b="1" dirty="0">
              <a:cs typeface="Arial" panose="020B0604020202020204" pitchFamily="34" charset="0"/>
            </a:endParaRPr>
          </a:p>
          <a:p>
            <a:r>
              <a:rPr lang="en-US" sz="2200" b="1" dirty="0">
                <a:cs typeface="Arial" panose="020B0604020202020204" pitchFamily="34" charset="0"/>
              </a:rPr>
              <a:t>Amongst the 10 SDG16 targets, these four are directly relevant to the rules and institutions (the regime type) needed to achieve sustainable development.</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5" y="502797"/>
            <a:ext cx="8346129" cy="523220"/>
          </a:xfrm>
          <a:prstGeom prst="rect">
            <a:avLst/>
          </a:prstGeom>
          <a:noFill/>
        </p:spPr>
        <p:txBody>
          <a:bodyPr wrap="square">
            <a:spAutoFit/>
          </a:bodyPr>
          <a:lstStyle/>
          <a:p>
            <a:r>
              <a:rPr lang="en-US" sz="2800" b="1" dirty="0" err="1">
                <a:solidFill>
                  <a:srgbClr val="004B8D"/>
                </a:solidFill>
                <a:latin typeface="Arial" panose="020B0604020202020204" pitchFamily="34" charset="0"/>
                <a:cs typeface="Arial" panose="020B0604020202020204" pitchFamily="34" charset="0"/>
              </a:rPr>
              <a:t>GSoD</a:t>
            </a:r>
            <a:r>
              <a:rPr lang="en-US" sz="2800" b="1" dirty="0">
                <a:solidFill>
                  <a:srgbClr val="004B8D"/>
                </a:solidFill>
                <a:latin typeface="Arial" panose="020B0604020202020204" pitchFamily="34" charset="0"/>
                <a:cs typeface="Arial" panose="020B0604020202020204" pitchFamily="34" charset="0"/>
              </a:rPr>
              <a:t> indices: 16.3, 16.5, 16.6 &amp; 16.7</a:t>
            </a:r>
          </a:p>
        </p:txBody>
      </p:sp>
    </p:spTree>
    <p:extLst>
      <p:ext uri="{BB962C8B-B14F-4D97-AF65-F5344CB8AC3E}">
        <p14:creationId xmlns:p14="http://schemas.microsoft.com/office/powerpoint/2010/main" val="295147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443883" y="1310075"/>
            <a:ext cx="11216814" cy="5166030"/>
          </a:xfrm>
          <a:prstGeom prst="rect">
            <a:avLst/>
          </a:prstGeom>
          <a:noFill/>
        </p:spPr>
        <p:txBody>
          <a:bodyPr wrap="square" rtlCol="0">
            <a:spAutoFit/>
          </a:bodyPr>
          <a:lstStyle/>
          <a:p>
            <a:r>
              <a:rPr lang="en-US" dirty="0">
                <a:ea typeface="Calibri" panose="020F0502020204030204" pitchFamily="34" charset="0"/>
                <a:cs typeface="Arial" panose="020B0604020202020204" pitchFamily="34" charset="0"/>
              </a:rPr>
              <a:t>3 indicators:</a:t>
            </a:r>
          </a:p>
          <a:p>
            <a:pPr marL="342900" lvl="0" indent="-342900" algn="just">
              <a:lnSpc>
                <a:spcPct val="107000"/>
              </a:lnSpc>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Indicator 16.3.1 </a:t>
            </a:r>
            <a:r>
              <a:rPr lang="en-US" dirty="0">
                <a:effectLst/>
                <a:ea typeface="Calibri" panose="020F0502020204030204" pitchFamily="34" charset="0"/>
                <a:cs typeface="Calibri" panose="020F0502020204030204" pitchFamily="34" charset="0"/>
              </a:rPr>
              <a:t>Proportion of victims of violence </a:t>
            </a:r>
            <a:endParaRPr lang="es-MX"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dirty="0">
                <a:effectLst/>
                <a:ea typeface="Calibri" panose="020F0502020204030204" pitchFamily="34" charset="0"/>
                <a:cs typeface="Calibri" panose="020F0502020204030204" pitchFamily="34" charset="0"/>
              </a:rPr>
              <a:t>Indicator 16.3.2 Unsentenced detainees as a proportion of overall prison population</a:t>
            </a:r>
            <a:endParaRPr lang="es-MX"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Indicator 16.3.3 </a:t>
            </a:r>
            <a:r>
              <a:rPr lang="en-US" dirty="0">
                <a:solidFill>
                  <a:srgbClr val="000000"/>
                </a:solidFill>
                <a:effectLst/>
                <a:ea typeface="Calibri" panose="020F0502020204030204" pitchFamily="34" charset="0"/>
                <a:cs typeface="Calibri" panose="020F0502020204030204" pitchFamily="34" charset="0"/>
              </a:rPr>
              <a:t>Proportion of the population who have experienced a dispute in the past two years and who accessed a formal or informal dispute resolution mechanism</a:t>
            </a:r>
            <a:endParaRPr lang="es-MX" dirty="0">
              <a:effectLst/>
              <a:ea typeface="Calibri" panose="020F0502020204030204" pitchFamily="34" charset="0"/>
              <a:cs typeface="Times New Roman" panose="02020603050405020304" pitchFamily="18" charset="0"/>
            </a:endParaRP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2 </a:t>
            </a:r>
            <a:r>
              <a:rPr lang="en-US" dirty="0" err="1">
                <a:ea typeface="Calibri" panose="020F0502020204030204" pitchFamily="34" charset="0"/>
                <a:cs typeface="Arial" panose="020B0604020202020204" pitchFamily="34" charset="0"/>
              </a:rPr>
              <a:t>GSoD</a:t>
            </a:r>
            <a:r>
              <a:rPr lang="en-US" dirty="0">
                <a:ea typeface="Calibri" panose="020F0502020204030204" pitchFamily="34" charset="0"/>
                <a:cs typeface="Arial" panose="020B0604020202020204" pitchFamily="34" charset="0"/>
              </a:rPr>
              <a:t> sub attributes:</a:t>
            </a:r>
          </a:p>
          <a:p>
            <a:pPr marL="342900" indent="-342900">
              <a:buFont typeface="Arial" panose="020B0604020202020204" pitchFamily="34" charset="0"/>
              <a:buChar char="•"/>
            </a:pPr>
            <a:r>
              <a:rPr lang="en-US" dirty="0">
                <a:ea typeface="Calibri" panose="020F0502020204030204" pitchFamily="34" charset="0"/>
                <a:cs typeface="Arial" panose="020B0604020202020204" pitchFamily="34" charset="0"/>
              </a:rPr>
              <a:t>Access to justice</a:t>
            </a:r>
          </a:p>
          <a:p>
            <a:pPr marL="800100" lvl="1" indent="-3429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5 indicators: access to justice for men, access to justice for women, judicial corruption decision, judicial accountability, and fair trial.</a:t>
            </a:r>
            <a:endParaRPr lang="en-US"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dirty="0">
                <a:ea typeface="Calibri" panose="020F0502020204030204" pitchFamily="34" charset="0"/>
                <a:cs typeface="Arial" panose="020B0604020202020204" pitchFamily="34" charset="0"/>
              </a:rPr>
              <a:t>Judicial independence</a:t>
            </a:r>
          </a:p>
          <a:p>
            <a:pPr marL="800100" lvl="1" indent="-3429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6 indicators: high court independence, lower court independence, compliance with high court rulings, compliance with the judiciary, law and order (strength and impartiality of the legal system and popular observance of the law), and independent judiciary. </a:t>
            </a:r>
            <a:endParaRPr lang="es-MX" dirty="0">
              <a:effectLst/>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6" y="502797"/>
            <a:ext cx="8337740" cy="523220"/>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16.3 Rule of law and equal access to justice</a:t>
            </a:r>
          </a:p>
        </p:txBody>
      </p:sp>
    </p:spTree>
    <p:extLst>
      <p:ext uri="{BB962C8B-B14F-4D97-AF65-F5344CB8AC3E}">
        <p14:creationId xmlns:p14="http://schemas.microsoft.com/office/powerpoint/2010/main" val="35681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8463B04-02E5-43F6-AFC1-E07FEEFE4CC2}"/>
              </a:ext>
            </a:extLst>
          </p:cNvPr>
          <p:cNvSpPr txBox="1"/>
          <p:nvPr/>
        </p:nvSpPr>
        <p:spPr>
          <a:xfrm>
            <a:off x="645859" y="640081"/>
            <a:ext cx="3494341" cy="379348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600" b="1" kern="1200" dirty="0">
                <a:solidFill>
                  <a:schemeClr val="tx1"/>
                </a:solidFill>
                <a:latin typeface="+mj-lt"/>
                <a:ea typeface="+mj-ea"/>
                <a:cs typeface="+mj-cs"/>
              </a:rPr>
              <a:t>16.3 Rule of law and equal access to justice</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
            <a:extLst>
              <a:ext uri="{FF2B5EF4-FFF2-40B4-BE49-F238E27FC236}">
                <a16:creationId xmlns:a16="http://schemas.microsoft.com/office/drawing/2014/main" id="{D468FED5-790A-410C-B686-4AFBCB0A02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275903" y="1307433"/>
            <a:ext cx="6100288" cy="4272273"/>
          </a:xfrm>
          <a:prstGeom prst="rect">
            <a:avLst/>
          </a:prstGeom>
          <a:effectLst/>
        </p:spPr>
      </p:pic>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26" name="CuadroTexto 25">
            <a:extLst>
              <a:ext uri="{FF2B5EF4-FFF2-40B4-BE49-F238E27FC236}">
                <a16:creationId xmlns:a16="http://schemas.microsoft.com/office/drawing/2014/main" id="{4D7AA488-E980-4DD3-A8D3-706FAB5DF203}"/>
              </a:ext>
            </a:extLst>
          </p:cNvPr>
          <p:cNvSpPr txBox="1"/>
          <p:nvPr/>
        </p:nvSpPr>
        <p:spPr>
          <a:xfrm>
            <a:off x="5772410" y="778502"/>
            <a:ext cx="6094602"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Access to Justice in selected countries, 1975-2020</a:t>
            </a:r>
            <a:endParaRPr lang="es-MX" dirty="0"/>
          </a:p>
        </p:txBody>
      </p:sp>
    </p:spTree>
    <p:extLst>
      <p:ext uri="{BB962C8B-B14F-4D97-AF65-F5344CB8AC3E}">
        <p14:creationId xmlns:p14="http://schemas.microsoft.com/office/powerpoint/2010/main" val="60399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1C06A251-AB38-41F2-944A-C6BF3263FCCD}"/>
              </a:ext>
            </a:extLst>
          </p:cNvPr>
          <p:cNvSpPr txBox="1"/>
          <p:nvPr/>
        </p:nvSpPr>
        <p:spPr>
          <a:xfrm>
            <a:off x="443883" y="1310075"/>
            <a:ext cx="11216814" cy="4160626"/>
          </a:xfrm>
          <a:prstGeom prst="rect">
            <a:avLst/>
          </a:prstGeom>
          <a:noFill/>
        </p:spPr>
        <p:txBody>
          <a:bodyPr wrap="square" rtlCol="0">
            <a:spAutoFit/>
          </a:bodyPr>
          <a:lstStyle/>
          <a:p>
            <a:r>
              <a:rPr lang="en-US" dirty="0">
                <a:ea typeface="Calibri" panose="020F0502020204030204" pitchFamily="34" charset="0"/>
                <a:cs typeface="Arial" panose="020B0604020202020204" pitchFamily="34" charset="0"/>
              </a:rPr>
              <a:t>2 indicators:</a:t>
            </a: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16.5.1 Proportion of persons who paid a bribe to a public official, or were asked for a bribe by public officials</a:t>
            </a: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Indicator 16.5.2 Proportion of businesses that paid a bribe to a public official, or were asked for a bribe by public officials</a:t>
            </a:r>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1 </a:t>
            </a:r>
            <a:r>
              <a:rPr lang="en-US" dirty="0" err="1">
                <a:ea typeface="Calibri" panose="020F0502020204030204" pitchFamily="34" charset="0"/>
                <a:cs typeface="Arial" panose="020B0604020202020204" pitchFamily="34" charset="0"/>
              </a:rPr>
              <a:t>GSoD</a:t>
            </a:r>
            <a:r>
              <a:rPr lang="en-US" dirty="0">
                <a:ea typeface="Calibri" panose="020F0502020204030204" pitchFamily="34" charset="0"/>
                <a:cs typeface="Arial" panose="020B0604020202020204" pitchFamily="34" charset="0"/>
              </a:rPr>
              <a:t> sub attribute:</a:t>
            </a:r>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Absence of Corruption</a:t>
            </a:r>
          </a:p>
          <a:p>
            <a:pPr marL="342900" indent="-3429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5 indicators: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public sector corrupt exchanges; public sector theft (asking how often public sector employees steal, embezzle or misappropriate public funds); executive embezzlement and theft; executive bribery and corrupt exchanges; and corruption (actual and potential in the form of patronage,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favours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nepotism,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CuadroTexto 7">
            <a:extLst>
              <a:ext uri="{FF2B5EF4-FFF2-40B4-BE49-F238E27FC236}">
                <a16:creationId xmlns:a16="http://schemas.microsoft.com/office/drawing/2014/main" id="{48463B04-02E5-43F6-AFC1-E07FEEFE4CC2}"/>
              </a:ext>
            </a:extLst>
          </p:cNvPr>
          <p:cNvSpPr txBox="1"/>
          <p:nvPr/>
        </p:nvSpPr>
        <p:spPr>
          <a:xfrm>
            <a:off x="2416946" y="502797"/>
            <a:ext cx="8337740" cy="523220"/>
          </a:xfrm>
          <a:prstGeom prst="rect">
            <a:avLst/>
          </a:prstGeom>
          <a:noFill/>
        </p:spPr>
        <p:txBody>
          <a:bodyPr wrap="square">
            <a:spAutoFit/>
          </a:bodyPr>
          <a:lstStyle/>
          <a:p>
            <a:r>
              <a:rPr lang="en-US" sz="2800" b="1" dirty="0">
                <a:solidFill>
                  <a:srgbClr val="004B8D"/>
                </a:solidFill>
                <a:latin typeface="Arial" panose="020B0604020202020204" pitchFamily="34" charset="0"/>
                <a:cs typeface="Arial" panose="020B0604020202020204" pitchFamily="34" charset="0"/>
              </a:rPr>
              <a:t>16.5 Corruption and bribery</a:t>
            </a:r>
          </a:p>
        </p:txBody>
      </p:sp>
    </p:spTree>
    <p:extLst>
      <p:ext uri="{BB962C8B-B14F-4D97-AF65-F5344CB8AC3E}">
        <p14:creationId xmlns:p14="http://schemas.microsoft.com/office/powerpoint/2010/main" val="408618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48463B04-02E5-43F6-AFC1-E07FEEFE4CC2}"/>
              </a:ext>
            </a:extLst>
          </p:cNvPr>
          <p:cNvSpPr txBox="1"/>
          <p:nvPr/>
        </p:nvSpPr>
        <p:spPr>
          <a:xfrm>
            <a:off x="645859" y="640081"/>
            <a:ext cx="3494341" cy="379348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600" b="1" kern="1200" dirty="0">
                <a:solidFill>
                  <a:schemeClr val="tx1"/>
                </a:solidFill>
                <a:latin typeface="+mj-lt"/>
                <a:ea typeface="+mj-ea"/>
                <a:cs typeface="+mj-cs"/>
              </a:rPr>
              <a:t>16.5 Corruption and bribery</a:t>
            </a:r>
          </a:p>
        </p:txBody>
      </p:sp>
      <p:sp>
        <p:nvSpPr>
          <p:cNvPr id="14"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Chart, line chart&#10;&#10;Description automatically generated">
            <a:extLst>
              <a:ext uri="{FF2B5EF4-FFF2-40B4-BE49-F238E27FC236}">
                <a16:creationId xmlns:a16="http://schemas.microsoft.com/office/drawing/2014/main" id="{F03DE272-2577-45DF-B946-8C3BEF6D23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41735" y="1307431"/>
            <a:ext cx="5934456" cy="4243138"/>
          </a:xfrm>
          <a:prstGeom prst="rect">
            <a:avLst/>
          </a:prstGeom>
          <a:effectLst/>
        </p:spPr>
      </p:pic>
      <p:pic>
        <p:nvPicPr>
          <p:cNvPr id="5" name="Billede 3">
            <a:extLst>
              <a:ext uri="{FF2B5EF4-FFF2-40B4-BE49-F238E27FC236}">
                <a16:creationId xmlns:a16="http://schemas.microsoft.com/office/drawing/2014/main" id="{C2154B23-01BE-49C1-A1EA-E2524DA5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90" y="201956"/>
            <a:ext cx="1475644" cy="971015"/>
          </a:xfrm>
          <a:prstGeom prst="rect">
            <a:avLst/>
          </a:prstGeom>
        </p:spPr>
      </p:pic>
      <p:sp>
        <p:nvSpPr>
          <p:cNvPr id="3" name="Rectangle 2">
            <a:extLst>
              <a:ext uri="{FF2B5EF4-FFF2-40B4-BE49-F238E27FC236}">
                <a16:creationId xmlns:a16="http://schemas.microsoft.com/office/drawing/2014/main" id="{60B244F0-E1D5-4430-9386-0DA85704E57D}"/>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FB28E97E-2AE4-491A-ABED-B504D0936FA6}"/>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CDC8C988-E6CA-4803-B4C0-9F2B7C22C8CF}"/>
              </a:ext>
            </a:extLst>
          </p:cNvPr>
          <p:cNvSpPr/>
          <p:nvPr/>
        </p:nvSpPr>
        <p:spPr>
          <a:xfrm>
            <a:off x="5974813" y="3244334"/>
            <a:ext cx="242374" cy="369332"/>
          </a:xfrm>
          <a:prstGeom prst="rect">
            <a:avLst/>
          </a:prstGeom>
        </p:spPr>
        <p:txBody>
          <a:bodyPr wrap="none">
            <a:spAutoFit/>
          </a:bodyPr>
          <a:lstStyle/>
          <a:p>
            <a:pPr>
              <a:spcAft>
                <a:spcPts val="600"/>
              </a:spcAft>
            </a:pPr>
            <a:r>
              <a:rPr lang="en-US" dirty="0">
                <a:solidFill>
                  <a:srgbClr val="000000"/>
                </a:solidFill>
                <a:latin typeface="Times New Roman" panose="02020603050405020304" pitchFamily="18" charset="0"/>
              </a:rPr>
              <a:t> </a:t>
            </a:r>
            <a:endParaRPr lang="en-US"/>
          </a:p>
        </p:txBody>
      </p:sp>
      <p:sp>
        <p:nvSpPr>
          <p:cNvPr id="12" name="CuadroTexto 11">
            <a:extLst>
              <a:ext uri="{FF2B5EF4-FFF2-40B4-BE49-F238E27FC236}">
                <a16:creationId xmlns:a16="http://schemas.microsoft.com/office/drawing/2014/main" id="{66DC8394-027A-4367-866D-0C1C935036C7}"/>
              </a:ext>
            </a:extLst>
          </p:cNvPr>
          <p:cNvSpPr txBox="1"/>
          <p:nvPr/>
        </p:nvSpPr>
        <p:spPr>
          <a:xfrm>
            <a:off x="5866002" y="803603"/>
            <a:ext cx="6094602" cy="375552"/>
          </a:xfrm>
          <a:prstGeom prst="rect">
            <a:avLst/>
          </a:prstGeom>
          <a:noFill/>
        </p:spPr>
        <p:txBody>
          <a:bodyPr wrap="square">
            <a:spAutoFit/>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Absence of Corruption in selected countries, 1975-2020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8545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3020</Words>
  <Application>Microsoft Office PowerPoint</Application>
  <PresentationFormat>Panorámica</PresentationFormat>
  <Paragraphs>260</Paragraphs>
  <Slides>15</Slides>
  <Notes>14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Angel Lara Otaola</dc:creator>
  <cp:lastModifiedBy>Miguel Angel Lara Otaola</cp:lastModifiedBy>
  <cp:revision>19</cp:revision>
  <dcterms:created xsi:type="dcterms:W3CDTF">2021-07-08T15:17:15Z</dcterms:created>
  <dcterms:modified xsi:type="dcterms:W3CDTF">2021-07-09T16:53:59Z</dcterms:modified>
</cp:coreProperties>
</file>